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30"/>
  </p:notesMasterIdLst>
  <p:handoutMasterIdLst>
    <p:handoutMasterId r:id="rId31"/>
  </p:handoutMasterIdLst>
  <p:sldIdLst>
    <p:sldId id="446" r:id="rId5"/>
    <p:sldId id="468" r:id="rId6"/>
    <p:sldId id="453" r:id="rId7"/>
    <p:sldId id="449" r:id="rId8"/>
    <p:sldId id="454" r:id="rId9"/>
    <p:sldId id="455" r:id="rId10"/>
    <p:sldId id="456" r:id="rId11"/>
    <p:sldId id="457" r:id="rId12"/>
    <p:sldId id="476" r:id="rId13"/>
    <p:sldId id="469" r:id="rId14"/>
    <p:sldId id="458" r:id="rId15"/>
    <p:sldId id="470" r:id="rId16"/>
    <p:sldId id="459" r:id="rId17"/>
    <p:sldId id="472" r:id="rId18"/>
    <p:sldId id="460" r:id="rId19"/>
    <p:sldId id="473" r:id="rId20"/>
    <p:sldId id="461" r:id="rId21"/>
    <p:sldId id="463" r:id="rId22"/>
    <p:sldId id="462" r:id="rId23"/>
    <p:sldId id="475" r:id="rId24"/>
    <p:sldId id="464" r:id="rId25"/>
    <p:sldId id="465" r:id="rId26"/>
    <p:sldId id="466" r:id="rId27"/>
    <p:sldId id="467" r:id="rId28"/>
    <p:sldId id="4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hit Dutta" initials="RD" lastIdx="1" clrIdx="0">
    <p:extLst>
      <p:ext uri="{19B8F6BF-5375-455C-9EA6-DF929625EA0E}">
        <p15:presenceInfo xmlns:p15="http://schemas.microsoft.com/office/powerpoint/2012/main" userId="5ba2b448afb00a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96" autoAdjust="0"/>
    <p:restoredTop sz="94660"/>
  </p:normalViewPr>
  <p:slideViewPr>
    <p:cSldViewPr snapToGrid="0">
      <p:cViewPr varScale="1">
        <p:scale>
          <a:sx n="89" d="100"/>
          <a:sy n="89" d="100"/>
        </p:scale>
        <p:origin x="396" y="56"/>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11/19/2022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11/19/2022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1689991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1123009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25</a:t>
            </a:fld>
            <a:endParaRPr lang="en-US" dirty="0"/>
          </a:p>
        </p:txBody>
      </p:sp>
    </p:spTree>
    <p:extLst>
      <p:ext uri="{BB962C8B-B14F-4D97-AF65-F5344CB8AC3E}">
        <p14:creationId xmlns:p14="http://schemas.microsoft.com/office/powerpoint/2010/main" val="645418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093616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982359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885619641"/>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2265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3351658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 id="2147483732" r:id="rId3"/>
    <p:sldLayoutId id="2147483733" r:id="rId4"/>
    <p:sldLayoutId id="2147483734" r:id="rId5"/>
    <p:sldLayoutId id="2147483735" r:id="rId6"/>
    <p:sldLayoutId id="2147483736" r:id="rId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rawpixel.com/image/547324/monet-landscape-painting-cliff"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hyperlink" Target="https://www.rawpixel.com/image/547324/monet-landscape-painting-cliff"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wikiart.org/en/pablo-picasso/all-works/text-list" TargetMode="External"/><Relationship Id="rId2" Type="http://schemas.openxmlformats.org/officeDocument/2006/relationships/hyperlink" Target="https://commons.wikimedia.org/wiki/Paintings_by_Claude_Monet" TargetMode="External"/><Relationship Id="rId1" Type="http://schemas.openxmlformats.org/officeDocument/2006/relationships/slideLayout" Target="../slideLayouts/slideLayout3.xml"/><Relationship Id="rId5" Type="http://schemas.openxmlformats.org/officeDocument/2006/relationships/hyperlink" Target="https://www.wikiart.org/en/salvador-dali/all-works/text-list" TargetMode="External"/><Relationship Id="rId4" Type="http://schemas.openxmlformats.org/officeDocument/2006/relationships/hyperlink" Target="https://www.wikiart.org/en/vincent-van-gogh/all-works/text-lis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t="2" b="2"/>
          <a:stretch/>
        </p:blipFill>
        <p:spPr>
          <a:solidFill>
            <a:schemeClr val="tx2">
              <a:lumMod val="20000"/>
              <a:lumOff val="80000"/>
            </a:schemeClr>
          </a:solidFill>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anchor="t" anchorCtr="0">
            <a:normAutofit/>
          </a:bodyPr>
          <a:lstStyle/>
          <a:p>
            <a:r>
              <a:rPr lang="en-US" dirty="0"/>
              <a:t>PANTONE</a:t>
            </a:r>
            <a:r>
              <a:rPr lang="en-US" baseline="30000" dirty="0"/>
              <a:t>®</a:t>
            </a:r>
            <a:br>
              <a:rPr lang="en-US" dirty="0"/>
            </a:br>
            <a:r>
              <a:rPr lang="en-US" dirty="0"/>
              <a:t>COLOR OF THE YEAR 2022</a:t>
            </a:r>
          </a:p>
        </p:txBody>
      </p:sp>
      <p:pic>
        <p:nvPicPr>
          <p:cNvPr id="11" name="Picture 10">
            <a:extLst>
              <a:ext uri="{FF2B5EF4-FFF2-40B4-BE49-F238E27FC236}">
                <a16:creationId xmlns:a16="http://schemas.microsoft.com/office/drawing/2014/main" id="{269F1A7F-8474-86F4-E127-C24037C7E6B9}"/>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BC388ED7-B950-C340-386A-F338A6942A2E}"/>
              </a:ext>
            </a:extLst>
          </p:cNvPr>
          <p:cNvSpPr txBox="1"/>
          <p:nvPr/>
        </p:nvSpPr>
        <p:spPr>
          <a:xfrm>
            <a:off x="1230885" y="199097"/>
            <a:ext cx="6000750" cy="2308324"/>
          </a:xfrm>
          <a:prstGeom prst="rect">
            <a:avLst/>
          </a:prstGeom>
          <a:noFill/>
        </p:spPr>
        <p:txBody>
          <a:bodyPr wrap="square" rtlCol="0">
            <a:spAutoFit/>
          </a:bodyPr>
          <a:lstStyle/>
          <a:p>
            <a:pPr algn="ctr"/>
            <a:r>
              <a:rPr lang="en-US" sz="3600" b="1" u="sng"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COLOR VARIATION ANALYSIS THROUGH PAINTINGS OF DIFFERENT PAINTERS</a:t>
            </a:r>
            <a:endParaRPr lang="en-IN" sz="3600" b="1" u="sng"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9917CAA-259C-635A-FCB3-28B2227FA5DC}"/>
              </a:ext>
            </a:extLst>
          </p:cNvPr>
          <p:cNvSpPr txBox="1"/>
          <p:nvPr/>
        </p:nvSpPr>
        <p:spPr>
          <a:xfrm>
            <a:off x="550068" y="3372290"/>
            <a:ext cx="8336756" cy="369332"/>
          </a:xfrm>
          <a:prstGeom prst="rect">
            <a:avLst/>
          </a:prstGeom>
          <a:noFill/>
        </p:spPr>
        <p:txBody>
          <a:bodyPr wrap="square" rtlCol="0">
            <a:spAutoFit/>
          </a:bodyPr>
          <a:lstStyle/>
          <a:p>
            <a:r>
              <a:rPr lang="en-IN"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ABHINAV KUMAR , KHYATI SINGH , SHUBHAM KUMAR, ROHIT DUTTA )</a:t>
            </a:r>
          </a:p>
        </p:txBody>
      </p:sp>
      <p:sp>
        <p:nvSpPr>
          <p:cNvPr id="2" name="TextBox 1">
            <a:extLst>
              <a:ext uri="{FF2B5EF4-FFF2-40B4-BE49-F238E27FC236}">
                <a16:creationId xmlns:a16="http://schemas.microsoft.com/office/drawing/2014/main" id="{58544F2B-3E25-3398-6AA5-A636F2A56C83}"/>
              </a:ext>
            </a:extLst>
          </p:cNvPr>
          <p:cNvSpPr txBox="1"/>
          <p:nvPr/>
        </p:nvSpPr>
        <p:spPr>
          <a:xfrm>
            <a:off x="5639990" y="2764631"/>
            <a:ext cx="914400" cy="914400"/>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EFA548DA-2FCF-942C-6B76-60FEB256B69F}"/>
              </a:ext>
            </a:extLst>
          </p:cNvPr>
          <p:cNvSpPr txBox="1"/>
          <p:nvPr/>
        </p:nvSpPr>
        <p:spPr>
          <a:xfrm>
            <a:off x="3414712" y="3060073"/>
            <a:ext cx="2085975" cy="369332"/>
          </a:xfrm>
          <a:prstGeom prst="rect">
            <a:avLst/>
          </a:prstGeom>
          <a:noFill/>
        </p:spPr>
        <p:txBody>
          <a:bodyPr wrap="square" rtlCol="0">
            <a:spAutoFit/>
          </a:bodyPr>
          <a:lstStyle/>
          <a:p>
            <a:r>
              <a:rPr lang="en-IN"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 :- GROUP  3</a:t>
            </a:r>
          </a:p>
        </p:txBody>
      </p:sp>
      <p:sp>
        <p:nvSpPr>
          <p:cNvPr id="6" name="TextBox 5">
            <a:extLst>
              <a:ext uri="{FF2B5EF4-FFF2-40B4-BE49-F238E27FC236}">
                <a16:creationId xmlns:a16="http://schemas.microsoft.com/office/drawing/2014/main" id="{61CF4DE5-E0D8-BC71-140B-410852BF9B5E}"/>
              </a:ext>
            </a:extLst>
          </p:cNvPr>
          <p:cNvSpPr txBox="1"/>
          <p:nvPr/>
        </p:nvSpPr>
        <p:spPr>
          <a:xfrm>
            <a:off x="2380654" y="2635378"/>
            <a:ext cx="3882627" cy="369332"/>
          </a:xfrm>
          <a:prstGeom prst="rect">
            <a:avLst/>
          </a:prstGeom>
          <a:noFill/>
        </p:spPr>
        <p:txBody>
          <a:bodyPr wrap="square" rtlCol="0">
            <a:spAutoFit/>
          </a:bodyPr>
          <a:lstStyle/>
          <a:p>
            <a:r>
              <a:rPr lang="en-IN"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GUIDED BY : </a:t>
            </a:r>
            <a:r>
              <a:rPr lang="en-IN" b="1" dirty="0" err="1">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t>
            </a:r>
            <a:r>
              <a:rPr lang="en-IN"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DOOTIKA VATS</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348A5E3-3DF3-4125-6D64-8D716BAF3F2B}"/>
              </a:ext>
            </a:extLst>
          </p:cNvPr>
          <p:cNvSpPr txBox="1"/>
          <p:nvPr/>
        </p:nvSpPr>
        <p:spPr>
          <a:xfrm>
            <a:off x="547456" y="284085"/>
            <a:ext cx="11097088" cy="1569660"/>
          </a:xfrm>
          <a:prstGeom prst="rect">
            <a:avLst/>
          </a:prstGeom>
          <a:noFill/>
        </p:spPr>
        <p:txBody>
          <a:bodyPr wrap="square" rtlCol="0">
            <a:spAutoFit/>
          </a:bodyPr>
          <a:lstStyle/>
          <a:p>
            <a:pPr lvl="1"/>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r>
              <a:rPr lang="en-IN" dirty="0"/>
              <a:t>	</a:t>
            </a:r>
          </a:p>
          <a:p>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2B6CBA10-41C0-97B6-A6DA-C3CB6C8491C4}"/>
              </a:ext>
            </a:extLst>
          </p:cNvPr>
          <p:cNvPicPr>
            <a:picLocks noChangeAspect="1"/>
          </p:cNvPicPr>
          <p:nvPr/>
        </p:nvPicPr>
        <p:blipFill rotWithShape="1">
          <a:blip r:embed="rId2"/>
          <a:srcRect l="891" t="1645"/>
          <a:stretch/>
        </p:blipFill>
        <p:spPr>
          <a:xfrm>
            <a:off x="1436913" y="530678"/>
            <a:ext cx="9078686" cy="4882244"/>
          </a:xfrm>
          <a:prstGeom prst="rect">
            <a:avLst/>
          </a:prstGeom>
          <a:effectLst>
            <a:glow rad="101600">
              <a:schemeClr val="accent6">
                <a:satMod val="175000"/>
                <a:alpha val="40000"/>
              </a:schemeClr>
            </a:glow>
          </a:effectLst>
        </p:spPr>
      </p:pic>
      <p:sp>
        <p:nvSpPr>
          <p:cNvPr id="5" name="TextBox 4">
            <a:extLst>
              <a:ext uri="{FF2B5EF4-FFF2-40B4-BE49-F238E27FC236}">
                <a16:creationId xmlns:a16="http://schemas.microsoft.com/office/drawing/2014/main" id="{543921B7-538F-A14D-2770-1FA5C03D307B}"/>
              </a:ext>
            </a:extLst>
          </p:cNvPr>
          <p:cNvSpPr txBox="1"/>
          <p:nvPr/>
        </p:nvSpPr>
        <p:spPr>
          <a:xfrm>
            <a:off x="1555296" y="5659515"/>
            <a:ext cx="8841920" cy="1015663"/>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Artist : Claude Monet</a:t>
            </a:r>
          </a:p>
          <a:p>
            <a:pPr algn="ctr"/>
            <a:r>
              <a:rPr lang="en-IN" sz="2000" b="1" dirty="0">
                <a:latin typeface="Times New Roman" panose="02020603050405020304" pitchFamily="18" charset="0"/>
                <a:cs typeface="Times New Roman" panose="02020603050405020304" pitchFamily="18" charset="0"/>
              </a:rPr>
              <a:t> Painting Name : Green Park , London </a:t>
            </a:r>
          </a:p>
          <a:p>
            <a:pPr algn="ctr"/>
            <a:r>
              <a:rPr lang="en-IN" sz="2000" b="1" dirty="0">
                <a:latin typeface="Times New Roman" panose="02020603050405020304" pitchFamily="18" charset="0"/>
                <a:cs typeface="Times New Roman" panose="02020603050405020304" pitchFamily="18" charset="0"/>
              </a:rPr>
              <a:t>Year : 1870</a:t>
            </a:r>
          </a:p>
        </p:txBody>
      </p:sp>
    </p:spTree>
    <p:extLst>
      <p:ext uri="{BB962C8B-B14F-4D97-AF65-F5344CB8AC3E}">
        <p14:creationId xmlns:p14="http://schemas.microsoft.com/office/powerpoint/2010/main" val="1977245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0AE6EFF-2BEA-5961-BE54-250816E7098D}"/>
              </a:ext>
            </a:extLst>
          </p:cNvPr>
          <p:cNvPicPr>
            <a:picLocks noChangeAspect="1"/>
          </p:cNvPicPr>
          <p:nvPr/>
        </p:nvPicPr>
        <p:blipFill>
          <a:blip r:embed="rId2"/>
          <a:stretch>
            <a:fillRect/>
          </a:stretch>
        </p:blipFill>
        <p:spPr>
          <a:xfrm>
            <a:off x="123362" y="3425870"/>
            <a:ext cx="5730431" cy="3284575"/>
          </a:xfrm>
          <a:prstGeom prst="rect">
            <a:avLst/>
          </a:prstGeom>
        </p:spPr>
      </p:pic>
      <p:pic>
        <p:nvPicPr>
          <p:cNvPr id="16" name="Picture 15">
            <a:extLst>
              <a:ext uri="{FF2B5EF4-FFF2-40B4-BE49-F238E27FC236}">
                <a16:creationId xmlns:a16="http://schemas.microsoft.com/office/drawing/2014/main" id="{9E46A03C-6635-CDA1-9FB5-1B50599C6C13}"/>
              </a:ext>
            </a:extLst>
          </p:cNvPr>
          <p:cNvPicPr>
            <a:picLocks noChangeAspect="1"/>
          </p:cNvPicPr>
          <p:nvPr/>
        </p:nvPicPr>
        <p:blipFill>
          <a:blip r:embed="rId3"/>
          <a:stretch>
            <a:fillRect/>
          </a:stretch>
        </p:blipFill>
        <p:spPr>
          <a:xfrm>
            <a:off x="5968094" y="3425870"/>
            <a:ext cx="6100544" cy="3284575"/>
          </a:xfrm>
          <a:prstGeom prst="rect">
            <a:avLst/>
          </a:prstGeom>
        </p:spPr>
      </p:pic>
      <p:pic>
        <p:nvPicPr>
          <p:cNvPr id="18" name="Picture 17">
            <a:extLst>
              <a:ext uri="{FF2B5EF4-FFF2-40B4-BE49-F238E27FC236}">
                <a16:creationId xmlns:a16="http://schemas.microsoft.com/office/drawing/2014/main" id="{269A65BA-77E1-0B7E-2767-A3F6EB461E11}"/>
              </a:ext>
            </a:extLst>
          </p:cNvPr>
          <p:cNvPicPr>
            <a:picLocks noChangeAspect="1"/>
          </p:cNvPicPr>
          <p:nvPr/>
        </p:nvPicPr>
        <p:blipFill>
          <a:blip r:embed="rId4"/>
          <a:stretch>
            <a:fillRect/>
          </a:stretch>
        </p:blipFill>
        <p:spPr>
          <a:xfrm>
            <a:off x="1340303" y="79111"/>
            <a:ext cx="9511393" cy="3211096"/>
          </a:xfrm>
          <a:prstGeom prst="rect">
            <a:avLst/>
          </a:prstGeom>
        </p:spPr>
      </p:pic>
    </p:spTree>
    <p:extLst>
      <p:ext uri="{BB962C8B-B14F-4D97-AF65-F5344CB8AC3E}">
        <p14:creationId xmlns:p14="http://schemas.microsoft.com/office/powerpoint/2010/main" val="2612372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348A5E3-3DF3-4125-6D64-8D716BAF3F2B}"/>
              </a:ext>
            </a:extLst>
          </p:cNvPr>
          <p:cNvSpPr txBox="1"/>
          <p:nvPr/>
        </p:nvSpPr>
        <p:spPr>
          <a:xfrm>
            <a:off x="547456" y="284085"/>
            <a:ext cx="11097088" cy="1569660"/>
          </a:xfrm>
          <a:prstGeom prst="rect">
            <a:avLst/>
          </a:prstGeom>
          <a:noFill/>
        </p:spPr>
        <p:txBody>
          <a:bodyPr wrap="square" rtlCol="0">
            <a:spAutoFit/>
          </a:bodyPr>
          <a:lstStyle/>
          <a:p>
            <a:pPr lvl="1"/>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r>
              <a:rPr lang="en-IN" dirty="0"/>
              <a:t>	</a:t>
            </a:r>
          </a:p>
          <a:p>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2B6CBA10-41C0-97B6-A6DA-C3CB6C8491C4}"/>
              </a:ext>
            </a:extLst>
          </p:cNvPr>
          <p:cNvPicPr>
            <a:picLocks noChangeAspect="1"/>
          </p:cNvPicPr>
          <p:nvPr/>
        </p:nvPicPr>
        <p:blipFill rotWithShape="1">
          <a:blip r:embed="rId2"/>
          <a:srcRect l="891" t="1645"/>
          <a:stretch/>
        </p:blipFill>
        <p:spPr>
          <a:xfrm>
            <a:off x="1436913" y="530678"/>
            <a:ext cx="9078686" cy="4882244"/>
          </a:xfrm>
          <a:prstGeom prst="rect">
            <a:avLst/>
          </a:prstGeom>
          <a:effectLst>
            <a:glow rad="101600">
              <a:schemeClr val="accent6">
                <a:satMod val="175000"/>
                <a:alpha val="40000"/>
              </a:schemeClr>
            </a:glow>
          </a:effectLst>
        </p:spPr>
      </p:pic>
      <p:sp>
        <p:nvSpPr>
          <p:cNvPr id="5" name="TextBox 4">
            <a:extLst>
              <a:ext uri="{FF2B5EF4-FFF2-40B4-BE49-F238E27FC236}">
                <a16:creationId xmlns:a16="http://schemas.microsoft.com/office/drawing/2014/main" id="{543921B7-538F-A14D-2770-1FA5C03D307B}"/>
              </a:ext>
            </a:extLst>
          </p:cNvPr>
          <p:cNvSpPr txBox="1"/>
          <p:nvPr/>
        </p:nvSpPr>
        <p:spPr>
          <a:xfrm>
            <a:off x="1555296" y="5659515"/>
            <a:ext cx="8841920" cy="1323439"/>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Artist : Pablo Picasso</a:t>
            </a:r>
          </a:p>
          <a:p>
            <a:pPr algn="ctr"/>
            <a:r>
              <a:rPr lang="en-IN" sz="2000" b="1" dirty="0">
                <a:latin typeface="Times New Roman" panose="02020603050405020304" pitchFamily="18" charset="0"/>
                <a:cs typeface="Times New Roman" panose="02020603050405020304" pitchFamily="18" charset="0"/>
              </a:rPr>
              <a:t> Painting Name : The Kiss</a:t>
            </a:r>
          </a:p>
          <a:p>
            <a:pPr algn="ctr"/>
            <a:r>
              <a:rPr lang="en-IN" sz="2000" b="1" dirty="0">
                <a:latin typeface="Times New Roman" panose="02020603050405020304" pitchFamily="18" charset="0"/>
                <a:cs typeface="Times New Roman" panose="02020603050405020304" pitchFamily="18" charset="0"/>
              </a:rPr>
              <a:t> Year : 1925</a:t>
            </a:r>
          </a:p>
          <a:p>
            <a:pPr algn="ctr"/>
            <a:endParaRPr lang="en-IN" sz="20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2C3940C-84E8-5A5E-77FF-D27CC285E533}"/>
              </a:ext>
            </a:extLst>
          </p:cNvPr>
          <p:cNvPicPr>
            <a:picLocks noChangeAspect="1"/>
          </p:cNvPicPr>
          <p:nvPr/>
        </p:nvPicPr>
        <p:blipFill rotWithShape="1">
          <a:blip r:embed="rId3"/>
          <a:srcRect l="1304" t="1320"/>
          <a:stretch/>
        </p:blipFill>
        <p:spPr>
          <a:xfrm>
            <a:off x="1436913" y="530678"/>
            <a:ext cx="9198430" cy="4882244"/>
          </a:xfrm>
          <a:prstGeom prst="rect">
            <a:avLst/>
          </a:prstGeom>
        </p:spPr>
      </p:pic>
    </p:spTree>
    <p:extLst>
      <p:ext uri="{BB962C8B-B14F-4D97-AF65-F5344CB8AC3E}">
        <p14:creationId xmlns:p14="http://schemas.microsoft.com/office/powerpoint/2010/main" val="1989251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00D637-C744-77D1-4D10-08ABDB7D7701}"/>
              </a:ext>
            </a:extLst>
          </p:cNvPr>
          <p:cNvPicPr>
            <a:picLocks noChangeAspect="1"/>
          </p:cNvPicPr>
          <p:nvPr/>
        </p:nvPicPr>
        <p:blipFill>
          <a:blip r:embed="rId2"/>
          <a:stretch>
            <a:fillRect/>
          </a:stretch>
        </p:blipFill>
        <p:spPr>
          <a:xfrm>
            <a:off x="130628" y="3429001"/>
            <a:ext cx="5592535" cy="3223540"/>
          </a:xfrm>
          <a:prstGeom prst="rect">
            <a:avLst/>
          </a:prstGeom>
        </p:spPr>
      </p:pic>
      <p:pic>
        <p:nvPicPr>
          <p:cNvPr id="7" name="Picture 6">
            <a:extLst>
              <a:ext uri="{FF2B5EF4-FFF2-40B4-BE49-F238E27FC236}">
                <a16:creationId xmlns:a16="http://schemas.microsoft.com/office/drawing/2014/main" id="{746CC037-9C09-D583-DB59-EB841151DE11}"/>
              </a:ext>
            </a:extLst>
          </p:cNvPr>
          <p:cNvPicPr>
            <a:picLocks noChangeAspect="1"/>
          </p:cNvPicPr>
          <p:nvPr/>
        </p:nvPicPr>
        <p:blipFill>
          <a:blip r:embed="rId3"/>
          <a:stretch>
            <a:fillRect/>
          </a:stretch>
        </p:blipFill>
        <p:spPr>
          <a:xfrm>
            <a:off x="5826579" y="3429000"/>
            <a:ext cx="5940642" cy="3223541"/>
          </a:xfrm>
          <a:prstGeom prst="rect">
            <a:avLst/>
          </a:prstGeom>
        </p:spPr>
      </p:pic>
      <p:pic>
        <p:nvPicPr>
          <p:cNvPr id="9" name="Picture 8">
            <a:extLst>
              <a:ext uri="{FF2B5EF4-FFF2-40B4-BE49-F238E27FC236}">
                <a16:creationId xmlns:a16="http://schemas.microsoft.com/office/drawing/2014/main" id="{1D4AA733-E207-5A05-2064-101691E87F1C}"/>
              </a:ext>
            </a:extLst>
          </p:cNvPr>
          <p:cNvPicPr>
            <a:picLocks noChangeAspect="1"/>
          </p:cNvPicPr>
          <p:nvPr/>
        </p:nvPicPr>
        <p:blipFill>
          <a:blip r:embed="rId4"/>
          <a:stretch>
            <a:fillRect/>
          </a:stretch>
        </p:blipFill>
        <p:spPr>
          <a:xfrm>
            <a:off x="1289958" y="83390"/>
            <a:ext cx="9731828" cy="3223541"/>
          </a:xfrm>
          <a:prstGeom prst="rect">
            <a:avLst/>
          </a:prstGeom>
        </p:spPr>
      </p:pic>
    </p:spTree>
    <p:extLst>
      <p:ext uri="{BB962C8B-B14F-4D97-AF65-F5344CB8AC3E}">
        <p14:creationId xmlns:p14="http://schemas.microsoft.com/office/powerpoint/2010/main" val="3648315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348A5E3-3DF3-4125-6D64-8D716BAF3F2B}"/>
              </a:ext>
            </a:extLst>
          </p:cNvPr>
          <p:cNvSpPr txBox="1"/>
          <p:nvPr/>
        </p:nvSpPr>
        <p:spPr>
          <a:xfrm>
            <a:off x="547456" y="284085"/>
            <a:ext cx="11097088" cy="1569660"/>
          </a:xfrm>
          <a:prstGeom prst="rect">
            <a:avLst/>
          </a:prstGeom>
          <a:noFill/>
        </p:spPr>
        <p:txBody>
          <a:bodyPr wrap="square" rtlCol="0">
            <a:spAutoFit/>
          </a:bodyPr>
          <a:lstStyle/>
          <a:p>
            <a:pPr lvl="1"/>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r>
              <a:rPr lang="en-IN" dirty="0"/>
              <a:t>	</a:t>
            </a:r>
          </a:p>
          <a:p>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2B6CBA10-41C0-97B6-A6DA-C3CB6C8491C4}"/>
              </a:ext>
            </a:extLst>
          </p:cNvPr>
          <p:cNvPicPr>
            <a:picLocks noChangeAspect="1"/>
          </p:cNvPicPr>
          <p:nvPr/>
        </p:nvPicPr>
        <p:blipFill rotWithShape="1">
          <a:blip r:embed="rId2"/>
          <a:srcRect l="891" t="1645"/>
          <a:stretch/>
        </p:blipFill>
        <p:spPr>
          <a:xfrm>
            <a:off x="1436913" y="530678"/>
            <a:ext cx="9078686" cy="4882244"/>
          </a:xfrm>
          <a:prstGeom prst="rect">
            <a:avLst/>
          </a:prstGeom>
          <a:effectLst>
            <a:glow rad="101600">
              <a:schemeClr val="accent6">
                <a:satMod val="175000"/>
                <a:alpha val="40000"/>
              </a:schemeClr>
            </a:glow>
          </a:effectLst>
        </p:spPr>
      </p:pic>
      <p:sp>
        <p:nvSpPr>
          <p:cNvPr id="5" name="TextBox 4">
            <a:extLst>
              <a:ext uri="{FF2B5EF4-FFF2-40B4-BE49-F238E27FC236}">
                <a16:creationId xmlns:a16="http://schemas.microsoft.com/office/drawing/2014/main" id="{543921B7-538F-A14D-2770-1FA5C03D307B}"/>
              </a:ext>
            </a:extLst>
          </p:cNvPr>
          <p:cNvSpPr txBox="1"/>
          <p:nvPr/>
        </p:nvSpPr>
        <p:spPr>
          <a:xfrm>
            <a:off x="1555296" y="5659515"/>
            <a:ext cx="8841920" cy="1323439"/>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Artist : Salvador Dali</a:t>
            </a:r>
          </a:p>
          <a:p>
            <a:pPr algn="ctr"/>
            <a:r>
              <a:rPr lang="en-IN" sz="2000" b="1" dirty="0">
                <a:latin typeface="Times New Roman" panose="02020603050405020304" pitchFamily="18" charset="0"/>
                <a:cs typeface="Times New Roman" panose="02020603050405020304" pitchFamily="18" charset="0"/>
              </a:rPr>
              <a:t> Painting Name : The Elephants</a:t>
            </a:r>
          </a:p>
          <a:p>
            <a:pPr algn="ctr"/>
            <a:r>
              <a:rPr lang="en-IN" sz="2000" b="1" dirty="0">
                <a:latin typeface="Times New Roman" panose="02020603050405020304" pitchFamily="18" charset="0"/>
                <a:cs typeface="Times New Roman" panose="02020603050405020304" pitchFamily="18" charset="0"/>
              </a:rPr>
              <a:t> Year : 1948</a:t>
            </a:r>
          </a:p>
          <a:p>
            <a:pPr algn="ctr"/>
            <a:endParaRPr lang="en-IN" sz="20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1A4AA5F-1F3A-5ECF-682F-1AEED2C42F21}"/>
              </a:ext>
            </a:extLst>
          </p:cNvPr>
          <p:cNvPicPr>
            <a:picLocks noChangeAspect="1"/>
          </p:cNvPicPr>
          <p:nvPr/>
        </p:nvPicPr>
        <p:blipFill rotWithShape="1">
          <a:blip r:embed="rId3"/>
          <a:srcRect l="894" t="1863"/>
          <a:stretch/>
        </p:blipFill>
        <p:spPr>
          <a:xfrm>
            <a:off x="1436913" y="536607"/>
            <a:ext cx="9078686" cy="4871107"/>
          </a:xfrm>
          <a:prstGeom prst="rect">
            <a:avLst/>
          </a:prstGeom>
        </p:spPr>
      </p:pic>
    </p:spTree>
    <p:extLst>
      <p:ext uri="{BB962C8B-B14F-4D97-AF65-F5344CB8AC3E}">
        <p14:creationId xmlns:p14="http://schemas.microsoft.com/office/powerpoint/2010/main" val="905575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F45A85-634C-76DA-DBC1-05A121F21DAE}"/>
              </a:ext>
            </a:extLst>
          </p:cNvPr>
          <p:cNvPicPr>
            <a:picLocks noChangeAspect="1"/>
          </p:cNvPicPr>
          <p:nvPr/>
        </p:nvPicPr>
        <p:blipFill>
          <a:blip r:embed="rId2"/>
          <a:stretch>
            <a:fillRect/>
          </a:stretch>
        </p:blipFill>
        <p:spPr>
          <a:xfrm>
            <a:off x="97970" y="3572837"/>
            <a:ext cx="6057901" cy="3219730"/>
          </a:xfrm>
          <a:prstGeom prst="rect">
            <a:avLst/>
          </a:prstGeom>
        </p:spPr>
      </p:pic>
      <p:pic>
        <p:nvPicPr>
          <p:cNvPr id="11" name="Picture 10">
            <a:extLst>
              <a:ext uri="{FF2B5EF4-FFF2-40B4-BE49-F238E27FC236}">
                <a16:creationId xmlns:a16="http://schemas.microsoft.com/office/drawing/2014/main" id="{6CB5E0EF-E350-1AA7-391B-1C95A1BBA356}"/>
              </a:ext>
            </a:extLst>
          </p:cNvPr>
          <p:cNvPicPr>
            <a:picLocks noChangeAspect="1"/>
          </p:cNvPicPr>
          <p:nvPr/>
        </p:nvPicPr>
        <p:blipFill>
          <a:blip r:embed="rId3"/>
          <a:stretch>
            <a:fillRect/>
          </a:stretch>
        </p:blipFill>
        <p:spPr>
          <a:xfrm>
            <a:off x="6235083" y="3572838"/>
            <a:ext cx="5858947" cy="3219730"/>
          </a:xfrm>
          <a:prstGeom prst="rect">
            <a:avLst/>
          </a:prstGeom>
        </p:spPr>
      </p:pic>
      <p:pic>
        <p:nvPicPr>
          <p:cNvPr id="17" name="Picture 16">
            <a:extLst>
              <a:ext uri="{FF2B5EF4-FFF2-40B4-BE49-F238E27FC236}">
                <a16:creationId xmlns:a16="http://schemas.microsoft.com/office/drawing/2014/main" id="{0B735FA3-C003-B3D9-67E8-3561B149D51E}"/>
              </a:ext>
            </a:extLst>
          </p:cNvPr>
          <p:cNvPicPr>
            <a:picLocks noChangeAspect="1"/>
          </p:cNvPicPr>
          <p:nvPr/>
        </p:nvPicPr>
        <p:blipFill>
          <a:blip r:embed="rId4"/>
          <a:stretch>
            <a:fillRect/>
          </a:stretch>
        </p:blipFill>
        <p:spPr>
          <a:xfrm>
            <a:off x="1477735" y="130629"/>
            <a:ext cx="9299121" cy="3298371"/>
          </a:xfrm>
          <a:prstGeom prst="rect">
            <a:avLst/>
          </a:prstGeom>
        </p:spPr>
      </p:pic>
    </p:spTree>
    <p:extLst>
      <p:ext uri="{BB962C8B-B14F-4D97-AF65-F5344CB8AC3E}">
        <p14:creationId xmlns:p14="http://schemas.microsoft.com/office/powerpoint/2010/main" val="3921382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348A5E3-3DF3-4125-6D64-8D716BAF3F2B}"/>
              </a:ext>
            </a:extLst>
          </p:cNvPr>
          <p:cNvSpPr txBox="1"/>
          <p:nvPr/>
        </p:nvSpPr>
        <p:spPr>
          <a:xfrm>
            <a:off x="547456" y="284085"/>
            <a:ext cx="11097088" cy="1569660"/>
          </a:xfrm>
          <a:prstGeom prst="rect">
            <a:avLst/>
          </a:prstGeom>
          <a:noFill/>
        </p:spPr>
        <p:txBody>
          <a:bodyPr wrap="square" rtlCol="0">
            <a:spAutoFit/>
          </a:bodyPr>
          <a:lstStyle/>
          <a:p>
            <a:pPr lvl="1"/>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r>
              <a:rPr lang="en-IN" dirty="0"/>
              <a:t>	</a:t>
            </a:r>
          </a:p>
          <a:p>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2B6CBA10-41C0-97B6-A6DA-C3CB6C8491C4}"/>
              </a:ext>
            </a:extLst>
          </p:cNvPr>
          <p:cNvPicPr>
            <a:picLocks noChangeAspect="1"/>
          </p:cNvPicPr>
          <p:nvPr/>
        </p:nvPicPr>
        <p:blipFill rotWithShape="1">
          <a:blip r:embed="rId2"/>
          <a:srcRect l="891" t="1645"/>
          <a:stretch/>
        </p:blipFill>
        <p:spPr>
          <a:xfrm>
            <a:off x="1436913" y="530678"/>
            <a:ext cx="9078686" cy="4882244"/>
          </a:xfrm>
          <a:prstGeom prst="rect">
            <a:avLst/>
          </a:prstGeom>
          <a:effectLst>
            <a:glow rad="101600">
              <a:schemeClr val="accent6">
                <a:satMod val="175000"/>
                <a:alpha val="40000"/>
              </a:schemeClr>
            </a:glow>
          </a:effectLst>
        </p:spPr>
      </p:pic>
      <p:sp>
        <p:nvSpPr>
          <p:cNvPr id="5" name="TextBox 4">
            <a:extLst>
              <a:ext uri="{FF2B5EF4-FFF2-40B4-BE49-F238E27FC236}">
                <a16:creationId xmlns:a16="http://schemas.microsoft.com/office/drawing/2014/main" id="{543921B7-538F-A14D-2770-1FA5C03D307B}"/>
              </a:ext>
            </a:extLst>
          </p:cNvPr>
          <p:cNvSpPr txBox="1"/>
          <p:nvPr/>
        </p:nvSpPr>
        <p:spPr>
          <a:xfrm>
            <a:off x="1555296" y="5659515"/>
            <a:ext cx="8841920" cy="1323439"/>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Artist : Van Gogh</a:t>
            </a:r>
          </a:p>
          <a:p>
            <a:pPr algn="ctr"/>
            <a:r>
              <a:rPr lang="en-IN" sz="2000" b="1" dirty="0">
                <a:latin typeface="Times New Roman" panose="02020603050405020304" pitchFamily="18" charset="0"/>
                <a:cs typeface="Times New Roman" panose="02020603050405020304" pitchFamily="18" charset="0"/>
              </a:rPr>
              <a:t> Painting Name : The Starry Night</a:t>
            </a:r>
          </a:p>
          <a:p>
            <a:pPr algn="ctr"/>
            <a:r>
              <a:rPr lang="en-IN" sz="2000" b="1" dirty="0">
                <a:latin typeface="Times New Roman" panose="02020603050405020304" pitchFamily="18" charset="0"/>
                <a:cs typeface="Times New Roman" panose="02020603050405020304" pitchFamily="18" charset="0"/>
              </a:rPr>
              <a:t> Year : 1889</a:t>
            </a:r>
          </a:p>
          <a:p>
            <a:pPr algn="ctr"/>
            <a:endParaRPr lang="en-IN" sz="20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3DA1F67-581C-3C8C-50ED-CCBB5540CC87}"/>
              </a:ext>
            </a:extLst>
          </p:cNvPr>
          <p:cNvPicPr>
            <a:picLocks noChangeAspect="1"/>
          </p:cNvPicPr>
          <p:nvPr/>
        </p:nvPicPr>
        <p:blipFill rotWithShape="1">
          <a:blip r:embed="rId3"/>
          <a:srcRect t="1541"/>
          <a:stretch/>
        </p:blipFill>
        <p:spPr>
          <a:xfrm>
            <a:off x="1436913" y="527241"/>
            <a:ext cx="9198430" cy="4886959"/>
          </a:xfrm>
          <a:prstGeom prst="rect">
            <a:avLst/>
          </a:prstGeom>
        </p:spPr>
      </p:pic>
    </p:spTree>
    <p:extLst>
      <p:ext uri="{BB962C8B-B14F-4D97-AF65-F5344CB8AC3E}">
        <p14:creationId xmlns:p14="http://schemas.microsoft.com/office/powerpoint/2010/main" val="776088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738FCF-E933-BB3B-9B82-043CEF705DF9}"/>
              </a:ext>
            </a:extLst>
          </p:cNvPr>
          <p:cNvPicPr>
            <a:picLocks noChangeAspect="1"/>
          </p:cNvPicPr>
          <p:nvPr/>
        </p:nvPicPr>
        <p:blipFill>
          <a:blip r:embed="rId2"/>
          <a:stretch>
            <a:fillRect/>
          </a:stretch>
        </p:blipFill>
        <p:spPr>
          <a:xfrm>
            <a:off x="138819" y="3440977"/>
            <a:ext cx="5819315" cy="3294560"/>
          </a:xfrm>
          <a:prstGeom prst="rect">
            <a:avLst/>
          </a:prstGeom>
        </p:spPr>
      </p:pic>
      <p:pic>
        <p:nvPicPr>
          <p:cNvPr id="9" name="Picture 8">
            <a:extLst>
              <a:ext uri="{FF2B5EF4-FFF2-40B4-BE49-F238E27FC236}">
                <a16:creationId xmlns:a16="http://schemas.microsoft.com/office/drawing/2014/main" id="{5816523B-047D-06E8-7C76-648F770EC39A}"/>
              </a:ext>
            </a:extLst>
          </p:cNvPr>
          <p:cNvPicPr>
            <a:picLocks noChangeAspect="1"/>
          </p:cNvPicPr>
          <p:nvPr/>
        </p:nvPicPr>
        <p:blipFill>
          <a:blip r:embed="rId3"/>
          <a:stretch>
            <a:fillRect/>
          </a:stretch>
        </p:blipFill>
        <p:spPr>
          <a:xfrm>
            <a:off x="6033407" y="3429000"/>
            <a:ext cx="6019774" cy="3294561"/>
          </a:xfrm>
          <a:prstGeom prst="rect">
            <a:avLst/>
          </a:prstGeom>
        </p:spPr>
      </p:pic>
      <p:pic>
        <p:nvPicPr>
          <p:cNvPr id="15" name="Picture 14">
            <a:extLst>
              <a:ext uri="{FF2B5EF4-FFF2-40B4-BE49-F238E27FC236}">
                <a16:creationId xmlns:a16="http://schemas.microsoft.com/office/drawing/2014/main" id="{D2106191-1A90-F5D5-D6C7-479ACD0EEEF8}"/>
              </a:ext>
            </a:extLst>
          </p:cNvPr>
          <p:cNvPicPr>
            <a:picLocks noChangeAspect="1"/>
          </p:cNvPicPr>
          <p:nvPr/>
        </p:nvPicPr>
        <p:blipFill>
          <a:blip r:embed="rId4"/>
          <a:stretch>
            <a:fillRect/>
          </a:stretch>
        </p:blipFill>
        <p:spPr>
          <a:xfrm>
            <a:off x="1714501" y="122464"/>
            <a:ext cx="8588828" cy="3184468"/>
          </a:xfrm>
          <a:prstGeom prst="rect">
            <a:avLst/>
          </a:prstGeom>
        </p:spPr>
      </p:pic>
    </p:spTree>
    <p:extLst>
      <p:ext uri="{BB962C8B-B14F-4D97-AF65-F5344CB8AC3E}">
        <p14:creationId xmlns:p14="http://schemas.microsoft.com/office/powerpoint/2010/main" val="4210229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F7578C8-F23F-15E7-1890-ECE36FFC2486}"/>
              </a:ext>
            </a:extLst>
          </p:cNvPr>
          <p:cNvSpPr txBox="1"/>
          <p:nvPr/>
        </p:nvSpPr>
        <p:spPr>
          <a:xfrm>
            <a:off x="9703293" y="914400"/>
            <a:ext cx="2192785" cy="5078313"/>
          </a:xfrm>
          <a:prstGeom prst="rect">
            <a:avLst/>
          </a:prstGeom>
          <a:solidFill>
            <a:schemeClr val="accent6">
              <a:lumMod val="40000"/>
              <a:lumOff val="60000"/>
            </a:schemeClr>
          </a:solidFill>
        </p:spPr>
        <p:txBody>
          <a:bodyPr wrap="square" rtlCol="0">
            <a:spAutoFit/>
          </a:bodyPr>
          <a:lstStyle/>
          <a:p>
            <a:pPr algn="just"/>
            <a:r>
              <a:rPr lang="en-IN" dirty="0">
                <a:effectLst>
                  <a:outerShdw blurRad="38100" dist="38100" dir="2700000" algn="tl">
                    <a:srgbClr val="000000">
                      <a:alpha val="43137"/>
                    </a:srgbClr>
                  </a:outerShdw>
                </a:effectLst>
              </a:rPr>
              <a:t>These plots show that, corresponding to a painter, on an average how the medians of three different colour channels vary.</a:t>
            </a:r>
          </a:p>
          <a:p>
            <a:pPr algn="just"/>
            <a:endParaRPr lang="en-IN" dirty="0">
              <a:effectLst>
                <a:outerShdw blurRad="38100" dist="38100" dir="2700000" algn="tl">
                  <a:srgbClr val="000000">
                    <a:alpha val="43137"/>
                  </a:srgbClr>
                </a:outerShdw>
              </a:effectLst>
            </a:endParaRPr>
          </a:p>
          <a:p>
            <a:pPr algn="just"/>
            <a:endParaRPr lang="en-IN" dirty="0">
              <a:effectLst>
                <a:outerShdw blurRad="38100" dist="38100" dir="2700000" algn="tl">
                  <a:srgbClr val="000000">
                    <a:alpha val="43137"/>
                  </a:srgbClr>
                </a:outerShdw>
              </a:effectLst>
            </a:endParaRPr>
          </a:p>
          <a:p>
            <a:pPr algn="just"/>
            <a:r>
              <a:rPr lang="en-IN" dirty="0">
                <a:effectLst>
                  <a:outerShdw blurRad="38100" dist="38100" dir="2700000" algn="tl">
                    <a:srgbClr val="000000">
                      <a:alpha val="43137"/>
                    </a:srgbClr>
                  </a:outerShdw>
                </a:effectLst>
              </a:rPr>
              <a:t>Here we can see that the IQR of medians of different colour channels corresponding to Picasso and Salvador is more than that of Monet.</a:t>
            </a:r>
          </a:p>
        </p:txBody>
      </p:sp>
      <p:pic>
        <p:nvPicPr>
          <p:cNvPr id="3" name="Picture 2">
            <a:extLst>
              <a:ext uri="{FF2B5EF4-FFF2-40B4-BE49-F238E27FC236}">
                <a16:creationId xmlns:a16="http://schemas.microsoft.com/office/drawing/2014/main" id="{C4270AAE-47BD-E40E-768E-C258426AB409}"/>
              </a:ext>
            </a:extLst>
          </p:cNvPr>
          <p:cNvPicPr>
            <a:picLocks noChangeAspect="1"/>
          </p:cNvPicPr>
          <p:nvPr/>
        </p:nvPicPr>
        <p:blipFill>
          <a:blip r:embed="rId2"/>
          <a:stretch>
            <a:fillRect/>
          </a:stretch>
        </p:blipFill>
        <p:spPr>
          <a:xfrm>
            <a:off x="79899" y="81201"/>
            <a:ext cx="9464860" cy="3203537"/>
          </a:xfrm>
          <a:prstGeom prst="rect">
            <a:avLst/>
          </a:prstGeom>
        </p:spPr>
      </p:pic>
      <p:pic>
        <p:nvPicPr>
          <p:cNvPr id="6" name="Picture 5">
            <a:extLst>
              <a:ext uri="{FF2B5EF4-FFF2-40B4-BE49-F238E27FC236}">
                <a16:creationId xmlns:a16="http://schemas.microsoft.com/office/drawing/2014/main" id="{B8217BAC-BB74-0A67-F71D-9F66B90EE633}"/>
              </a:ext>
            </a:extLst>
          </p:cNvPr>
          <p:cNvPicPr>
            <a:picLocks noChangeAspect="1"/>
          </p:cNvPicPr>
          <p:nvPr/>
        </p:nvPicPr>
        <p:blipFill>
          <a:blip r:embed="rId3"/>
          <a:stretch>
            <a:fillRect/>
          </a:stretch>
        </p:blipFill>
        <p:spPr>
          <a:xfrm>
            <a:off x="79899" y="3375358"/>
            <a:ext cx="9464860" cy="3401441"/>
          </a:xfrm>
          <a:prstGeom prst="rect">
            <a:avLst/>
          </a:prstGeom>
        </p:spPr>
      </p:pic>
    </p:spTree>
    <p:extLst>
      <p:ext uri="{BB962C8B-B14F-4D97-AF65-F5344CB8AC3E}">
        <p14:creationId xmlns:p14="http://schemas.microsoft.com/office/powerpoint/2010/main" val="3830372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A1ED2C-1D28-4A2A-55F5-CB672749711A}"/>
              </a:ext>
            </a:extLst>
          </p:cNvPr>
          <p:cNvPicPr>
            <a:picLocks noChangeAspect="1"/>
          </p:cNvPicPr>
          <p:nvPr/>
        </p:nvPicPr>
        <p:blipFill>
          <a:blip r:embed="rId2"/>
          <a:stretch>
            <a:fillRect/>
          </a:stretch>
        </p:blipFill>
        <p:spPr>
          <a:xfrm>
            <a:off x="79899" y="81201"/>
            <a:ext cx="9464860" cy="3184512"/>
          </a:xfrm>
          <a:prstGeom prst="rect">
            <a:avLst/>
          </a:prstGeom>
        </p:spPr>
      </p:pic>
      <p:pic>
        <p:nvPicPr>
          <p:cNvPr id="7" name="Picture 6">
            <a:extLst>
              <a:ext uri="{FF2B5EF4-FFF2-40B4-BE49-F238E27FC236}">
                <a16:creationId xmlns:a16="http://schemas.microsoft.com/office/drawing/2014/main" id="{45E73474-2A40-7FA6-0321-F6FBB7A61CB3}"/>
              </a:ext>
            </a:extLst>
          </p:cNvPr>
          <p:cNvPicPr>
            <a:picLocks noChangeAspect="1"/>
          </p:cNvPicPr>
          <p:nvPr/>
        </p:nvPicPr>
        <p:blipFill>
          <a:blip r:embed="rId3"/>
          <a:stretch>
            <a:fillRect/>
          </a:stretch>
        </p:blipFill>
        <p:spPr>
          <a:xfrm>
            <a:off x="79899" y="3429000"/>
            <a:ext cx="9464860" cy="3347799"/>
          </a:xfrm>
          <a:prstGeom prst="rect">
            <a:avLst/>
          </a:prstGeom>
        </p:spPr>
      </p:pic>
      <p:sp>
        <p:nvSpPr>
          <p:cNvPr id="8" name="TextBox 7">
            <a:extLst>
              <a:ext uri="{FF2B5EF4-FFF2-40B4-BE49-F238E27FC236}">
                <a16:creationId xmlns:a16="http://schemas.microsoft.com/office/drawing/2014/main" id="{EF7578C8-F23F-15E7-1890-ECE36FFC2486}"/>
              </a:ext>
            </a:extLst>
          </p:cNvPr>
          <p:cNvSpPr txBox="1"/>
          <p:nvPr/>
        </p:nvSpPr>
        <p:spPr>
          <a:xfrm>
            <a:off x="9703293" y="914400"/>
            <a:ext cx="2192785" cy="5078313"/>
          </a:xfrm>
          <a:prstGeom prst="rect">
            <a:avLst/>
          </a:prstGeom>
          <a:solidFill>
            <a:schemeClr val="accent6">
              <a:lumMod val="40000"/>
              <a:lumOff val="60000"/>
            </a:schemeClr>
          </a:solidFill>
        </p:spPr>
        <p:txBody>
          <a:bodyPr wrap="square" rtlCol="0">
            <a:spAutoFit/>
          </a:bodyPr>
          <a:lstStyle/>
          <a:p>
            <a:pPr algn="just"/>
            <a:r>
              <a:rPr lang="en-IN" dirty="0">
                <a:effectLst>
                  <a:outerShdw blurRad="38100" dist="38100" dir="2700000" algn="tl">
                    <a:srgbClr val="000000">
                      <a:alpha val="43137"/>
                    </a:srgbClr>
                  </a:outerShdw>
                </a:effectLst>
              </a:rPr>
              <a:t>These plots show that, corresponding to a painter, on an average how the variation of three different colour channels vary.</a:t>
            </a: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pPr algn="just"/>
            <a:r>
              <a:rPr lang="en-IN" dirty="0">
                <a:effectLst>
                  <a:outerShdw blurRad="38100" dist="38100" dir="2700000" algn="tl">
                    <a:srgbClr val="000000">
                      <a:alpha val="43137"/>
                    </a:srgbClr>
                  </a:outerShdw>
                </a:effectLst>
              </a:rPr>
              <a:t>Here we can see that the IQR of quartile deviations of different colour channels corresponding to Picasso and Salvador is more than that of Monet.</a:t>
            </a:r>
          </a:p>
        </p:txBody>
      </p:sp>
    </p:spTree>
    <p:extLst>
      <p:ext uri="{BB962C8B-B14F-4D97-AF65-F5344CB8AC3E}">
        <p14:creationId xmlns:p14="http://schemas.microsoft.com/office/powerpoint/2010/main" val="1276655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856847" y="1308847"/>
            <a:ext cx="4965013" cy="5350405"/>
          </a:xfrm>
        </p:spPr>
        <p:txBody>
          <a:bodyPr/>
          <a:lstStyle/>
          <a:p>
            <a:pPr algn="just">
              <a:lnSpc>
                <a:spcPct val="107000"/>
              </a:lnSpc>
              <a:spcAft>
                <a:spcPts val="800"/>
              </a:spcAft>
            </a:pPr>
            <a:endParaRPr lang="en-IN" sz="20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descr="Shaded overlay">
            <a:extLst>
              <a:ext uri="{FF2B5EF4-FFF2-40B4-BE49-F238E27FC236}">
                <a16:creationId xmlns:a16="http://schemas.microsoft.com/office/drawing/2014/main" id="{3ED6F5DC-8DBD-1F10-B61E-A7EBB1B6DE57}"/>
              </a:ext>
            </a:extLst>
          </p:cNvPr>
          <p:cNvSpPr/>
          <p:nvPr/>
        </p:nvSpPr>
        <p:spPr>
          <a:xfrm>
            <a:off x="0" y="-24493"/>
            <a:ext cx="12192000" cy="6858000"/>
          </a:xfrm>
          <a:prstGeom prst="rect">
            <a:avLst/>
          </a:prstGeom>
          <a:solidFill>
            <a:schemeClr val="accent6">
              <a:lumMod val="60000"/>
              <a:lumOff val="40000"/>
              <a:alpha val="7490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5">
            <a:extLst>
              <a:ext uri="{FF2B5EF4-FFF2-40B4-BE49-F238E27FC236}">
                <a16:creationId xmlns:a16="http://schemas.microsoft.com/office/drawing/2014/main" id="{676D964B-B999-AA55-C520-C3DDD5E706BF}"/>
              </a:ext>
            </a:extLst>
          </p:cNvPr>
          <p:cNvSpPr txBox="1">
            <a:spLocks/>
          </p:cNvSpPr>
          <p:nvPr/>
        </p:nvSpPr>
        <p:spPr>
          <a:xfrm>
            <a:off x="856847" y="890868"/>
            <a:ext cx="4965013" cy="5350405"/>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endParaRPr lang="en-IN" sz="2000"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sz="2000"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“Painting is the magical conjunction of space and no space; movement in stillness.”  It is a form of expressing emotions, depicting things we observe. </a:t>
            </a:r>
          </a:p>
          <a:p>
            <a:pPr>
              <a:lnSpc>
                <a:spcPct val="107000"/>
              </a:lnSpc>
              <a:spcAft>
                <a:spcPts val="800"/>
              </a:spcAft>
            </a:pPr>
            <a:endParaRPr lang="en-IN" sz="2000"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2000" b="1"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sz="2000" dirty="0">
                <a:solidFill>
                  <a:schemeClr val="tx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Some of the famous painters of the world who made their contribution to art include Leonardo da Vinci, Raphael, Claude Monet, Salvador Dali, Vincent van Gogh, Pablo Picasso, Michelangelo, Rembrandt etc.</a:t>
            </a:r>
            <a:r>
              <a:rPr lang="en-IN" sz="20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3" name="Picture 12">
            <a:extLst>
              <a:ext uri="{FF2B5EF4-FFF2-40B4-BE49-F238E27FC236}">
                <a16:creationId xmlns:a16="http://schemas.microsoft.com/office/drawing/2014/main" id="{7E59E358-A984-3485-795B-18B4B9098266}"/>
              </a:ext>
            </a:extLst>
          </p:cNvPr>
          <p:cNvPicPr>
            <a:picLocks noChangeAspect="1"/>
          </p:cNvPicPr>
          <p:nvPr/>
        </p:nvPicPr>
        <p:blipFill rotWithShape="1">
          <a:blip r:embed="rId4"/>
          <a:srcRect l="5824" r="4993"/>
          <a:stretch/>
        </p:blipFill>
        <p:spPr>
          <a:xfrm>
            <a:off x="6678707" y="645460"/>
            <a:ext cx="4867834" cy="5601416"/>
          </a:xfrm>
          <a:prstGeom prst="rect">
            <a:avLst/>
          </a:prstGeom>
          <a:ln>
            <a:solidFill>
              <a:schemeClr val="accent1">
                <a:shade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4892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90F0DB9-5B9C-36A1-C119-22A91D67E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2" y="244792"/>
            <a:ext cx="3162299" cy="4439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AC52E03-2715-8A30-50A7-DCC999B10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605" y="244792"/>
            <a:ext cx="3455194" cy="4439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A4B0F98-CAE6-2954-CF61-CC722FE32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844" y="244792"/>
            <a:ext cx="3636169" cy="44396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6826C8-ED8D-6B56-F427-31B97082AA25}"/>
              </a:ext>
            </a:extLst>
          </p:cNvPr>
          <p:cNvSpPr txBox="1"/>
          <p:nvPr/>
        </p:nvSpPr>
        <p:spPr>
          <a:xfrm flipH="1">
            <a:off x="576262" y="4981992"/>
            <a:ext cx="10953751" cy="1631216"/>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Within a painting, various shades of red were used by Picasso, which is supported by the violin and boxplot of median of red colour channel . Also, the in between variation of these various shades of red in different paintings also varies, which is depicted by the violin and boxplot of quartile deviations of red colour channel of all the paintings of Picasso. Now, the above paintings of Picasso also justifies this interpretation.</a:t>
            </a:r>
          </a:p>
        </p:txBody>
      </p:sp>
    </p:spTree>
    <p:extLst>
      <p:ext uri="{BB962C8B-B14F-4D97-AF65-F5344CB8AC3E}">
        <p14:creationId xmlns:p14="http://schemas.microsoft.com/office/powerpoint/2010/main" val="394383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F7578C8-F23F-15E7-1890-ECE36FFC2486}"/>
              </a:ext>
            </a:extLst>
          </p:cNvPr>
          <p:cNvSpPr txBox="1"/>
          <p:nvPr/>
        </p:nvSpPr>
        <p:spPr>
          <a:xfrm>
            <a:off x="306642" y="2411888"/>
            <a:ext cx="2192785" cy="1754326"/>
          </a:xfrm>
          <a:prstGeom prst="rect">
            <a:avLst/>
          </a:prstGeom>
          <a:solidFill>
            <a:schemeClr val="accent6">
              <a:lumMod val="40000"/>
              <a:lumOff val="60000"/>
            </a:schemeClr>
          </a:solidFill>
        </p:spPr>
        <p:txBody>
          <a:bodyPr wrap="square" rtlCol="0" anchor="ctr">
            <a:spAutoFit/>
          </a:bodyPr>
          <a:lstStyle/>
          <a:p>
            <a:pPr algn="just"/>
            <a:r>
              <a:rPr lang="en-IN" b="1" dirty="0"/>
              <a:t>Proportions of Gray, blue and different shades of green  was dominant in Monet’s paintings.</a:t>
            </a:r>
          </a:p>
        </p:txBody>
      </p:sp>
      <p:pic>
        <p:nvPicPr>
          <p:cNvPr id="4" name="Picture 3">
            <a:extLst>
              <a:ext uri="{FF2B5EF4-FFF2-40B4-BE49-F238E27FC236}">
                <a16:creationId xmlns:a16="http://schemas.microsoft.com/office/drawing/2014/main" id="{BA4D5449-CC25-1F5F-BB3F-3A031A1E1239}"/>
              </a:ext>
            </a:extLst>
          </p:cNvPr>
          <p:cNvPicPr>
            <a:picLocks noChangeAspect="1"/>
          </p:cNvPicPr>
          <p:nvPr/>
        </p:nvPicPr>
        <p:blipFill>
          <a:blip r:embed="rId2"/>
          <a:stretch>
            <a:fillRect/>
          </a:stretch>
        </p:blipFill>
        <p:spPr>
          <a:xfrm>
            <a:off x="2943109" y="84326"/>
            <a:ext cx="8942249" cy="3137646"/>
          </a:xfrm>
          <a:prstGeom prst="rect">
            <a:avLst/>
          </a:prstGeom>
        </p:spPr>
      </p:pic>
      <p:pic>
        <p:nvPicPr>
          <p:cNvPr id="7" name="Picture 6">
            <a:extLst>
              <a:ext uri="{FF2B5EF4-FFF2-40B4-BE49-F238E27FC236}">
                <a16:creationId xmlns:a16="http://schemas.microsoft.com/office/drawing/2014/main" id="{FA930B94-9CA4-A9E4-01AB-032EE877E016}"/>
              </a:ext>
            </a:extLst>
          </p:cNvPr>
          <p:cNvPicPr>
            <a:picLocks noChangeAspect="1"/>
          </p:cNvPicPr>
          <p:nvPr/>
        </p:nvPicPr>
        <p:blipFill>
          <a:blip r:embed="rId3"/>
          <a:stretch>
            <a:fillRect/>
          </a:stretch>
        </p:blipFill>
        <p:spPr>
          <a:xfrm>
            <a:off x="2943109" y="3307976"/>
            <a:ext cx="8812110" cy="3361765"/>
          </a:xfrm>
          <a:prstGeom prst="rect">
            <a:avLst/>
          </a:prstGeom>
        </p:spPr>
      </p:pic>
    </p:spTree>
    <p:extLst>
      <p:ext uri="{BB962C8B-B14F-4D97-AF65-F5344CB8AC3E}">
        <p14:creationId xmlns:p14="http://schemas.microsoft.com/office/powerpoint/2010/main" val="179731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AA08B9-8E80-8CCE-658E-2E86EA8A2745}"/>
              </a:ext>
            </a:extLst>
          </p:cNvPr>
          <p:cNvPicPr>
            <a:picLocks noChangeAspect="1"/>
          </p:cNvPicPr>
          <p:nvPr/>
        </p:nvPicPr>
        <p:blipFill>
          <a:blip r:embed="rId2"/>
          <a:stretch>
            <a:fillRect/>
          </a:stretch>
        </p:blipFill>
        <p:spPr>
          <a:xfrm>
            <a:off x="188561" y="105978"/>
            <a:ext cx="9419136" cy="3151572"/>
          </a:xfrm>
          <a:prstGeom prst="rect">
            <a:avLst/>
          </a:prstGeom>
        </p:spPr>
      </p:pic>
      <p:pic>
        <p:nvPicPr>
          <p:cNvPr id="6" name="Picture 5">
            <a:extLst>
              <a:ext uri="{FF2B5EF4-FFF2-40B4-BE49-F238E27FC236}">
                <a16:creationId xmlns:a16="http://schemas.microsoft.com/office/drawing/2014/main" id="{F4FD4871-42B2-D040-5A8C-7F09EF3DFEA6}"/>
              </a:ext>
            </a:extLst>
          </p:cNvPr>
          <p:cNvPicPr>
            <a:picLocks noChangeAspect="1"/>
          </p:cNvPicPr>
          <p:nvPr/>
        </p:nvPicPr>
        <p:blipFill>
          <a:blip r:embed="rId3"/>
          <a:stretch>
            <a:fillRect/>
          </a:stretch>
        </p:blipFill>
        <p:spPr>
          <a:xfrm>
            <a:off x="2642236" y="3396343"/>
            <a:ext cx="9419135" cy="3355679"/>
          </a:xfrm>
          <a:prstGeom prst="rect">
            <a:avLst/>
          </a:prstGeom>
        </p:spPr>
      </p:pic>
    </p:spTree>
    <p:extLst>
      <p:ext uri="{BB962C8B-B14F-4D97-AF65-F5344CB8AC3E}">
        <p14:creationId xmlns:p14="http://schemas.microsoft.com/office/powerpoint/2010/main" val="3672010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E3C5BA-F261-22B9-BE14-47507DAEFE64}"/>
              </a:ext>
            </a:extLst>
          </p:cNvPr>
          <p:cNvPicPr>
            <a:picLocks noChangeAspect="1"/>
          </p:cNvPicPr>
          <p:nvPr/>
        </p:nvPicPr>
        <p:blipFill>
          <a:blip r:embed="rId2"/>
          <a:stretch>
            <a:fillRect/>
          </a:stretch>
        </p:blipFill>
        <p:spPr>
          <a:xfrm>
            <a:off x="123246" y="114014"/>
            <a:ext cx="9464860" cy="3225180"/>
          </a:xfrm>
          <a:prstGeom prst="rect">
            <a:avLst/>
          </a:prstGeom>
        </p:spPr>
      </p:pic>
      <p:pic>
        <p:nvPicPr>
          <p:cNvPr id="7" name="Picture 6">
            <a:extLst>
              <a:ext uri="{FF2B5EF4-FFF2-40B4-BE49-F238E27FC236}">
                <a16:creationId xmlns:a16="http://schemas.microsoft.com/office/drawing/2014/main" id="{5B9FBC48-FC58-87F3-385F-3D0806EA9D3F}"/>
              </a:ext>
            </a:extLst>
          </p:cNvPr>
          <p:cNvPicPr>
            <a:picLocks noChangeAspect="1"/>
          </p:cNvPicPr>
          <p:nvPr/>
        </p:nvPicPr>
        <p:blipFill>
          <a:blip r:embed="rId3"/>
          <a:stretch>
            <a:fillRect/>
          </a:stretch>
        </p:blipFill>
        <p:spPr>
          <a:xfrm>
            <a:off x="2599109" y="3429000"/>
            <a:ext cx="9464860" cy="3314987"/>
          </a:xfrm>
          <a:prstGeom prst="rect">
            <a:avLst/>
          </a:prstGeom>
        </p:spPr>
      </p:pic>
      <p:sp>
        <p:nvSpPr>
          <p:cNvPr id="3" name="TextBox 2">
            <a:extLst>
              <a:ext uri="{FF2B5EF4-FFF2-40B4-BE49-F238E27FC236}">
                <a16:creationId xmlns:a16="http://schemas.microsoft.com/office/drawing/2014/main" id="{0ED0B386-10D5-09E9-B9FF-16EC3A870D3F}"/>
              </a:ext>
            </a:extLst>
          </p:cNvPr>
          <p:cNvSpPr txBox="1"/>
          <p:nvPr/>
        </p:nvSpPr>
        <p:spPr>
          <a:xfrm>
            <a:off x="212272" y="4465866"/>
            <a:ext cx="2179864" cy="1200329"/>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This graph supports the “ </a:t>
            </a:r>
            <a:r>
              <a:rPr lang="en-IN">
                <a:latin typeface="Times New Roman" panose="02020603050405020304" pitchFamily="18" charset="0"/>
                <a:cs typeface="Times New Roman" panose="02020603050405020304" pitchFamily="18" charset="0"/>
              </a:rPr>
              <a:t>Blue Period </a:t>
            </a:r>
            <a:r>
              <a:rPr lang="en-IN" dirty="0">
                <a:latin typeface="Times New Roman" panose="02020603050405020304" pitchFamily="18" charset="0"/>
                <a:cs typeface="Times New Roman" panose="02020603050405020304" pitchFamily="18" charset="0"/>
              </a:rPr>
              <a:t>(1900 – 1904) ” of Picasso.</a:t>
            </a:r>
          </a:p>
        </p:txBody>
      </p:sp>
    </p:spTree>
    <p:extLst>
      <p:ext uri="{BB962C8B-B14F-4D97-AF65-F5344CB8AC3E}">
        <p14:creationId xmlns:p14="http://schemas.microsoft.com/office/powerpoint/2010/main" val="500276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8280F8-E526-16A5-ED9E-C61A35D7DCD6}"/>
              </a:ext>
            </a:extLst>
          </p:cNvPr>
          <p:cNvPicPr>
            <a:picLocks noChangeAspect="1"/>
          </p:cNvPicPr>
          <p:nvPr/>
        </p:nvPicPr>
        <p:blipFill>
          <a:blip r:embed="rId2"/>
          <a:stretch>
            <a:fillRect/>
          </a:stretch>
        </p:blipFill>
        <p:spPr>
          <a:xfrm>
            <a:off x="155903" y="136875"/>
            <a:ext cx="9464860" cy="3292125"/>
          </a:xfrm>
          <a:prstGeom prst="rect">
            <a:avLst/>
          </a:prstGeom>
        </p:spPr>
      </p:pic>
      <p:pic>
        <p:nvPicPr>
          <p:cNvPr id="6" name="Picture 5">
            <a:extLst>
              <a:ext uri="{FF2B5EF4-FFF2-40B4-BE49-F238E27FC236}">
                <a16:creationId xmlns:a16="http://schemas.microsoft.com/office/drawing/2014/main" id="{2EF90FA5-ADFC-7F1C-91EB-38F636FCF4AC}"/>
              </a:ext>
            </a:extLst>
          </p:cNvPr>
          <p:cNvPicPr>
            <a:picLocks noChangeAspect="1"/>
          </p:cNvPicPr>
          <p:nvPr/>
        </p:nvPicPr>
        <p:blipFill>
          <a:blip r:embed="rId3"/>
          <a:stretch>
            <a:fillRect/>
          </a:stretch>
        </p:blipFill>
        <p:spPr>
          <a:xfrm>
            <a:off x="2719478" y="3534175"/>
            <a:ext cx="9322843" cy="3186950"/>
          </a:xfrm>
          <a:prstGeom prst="rect">
            <a:avLst/>
          </a:prstGeom>
        </p:spPr>
      </p:pic>
    </p:spTree>
    <p:extLst>
      <p:ext uri="{BB962C8B-B14F-4D97-AF65-F5344CB8AC3E}">
        <p14:creationId xmlns:p14="http://schemas.microsoft.com/office/powerpoint/2010/main" val="252058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t="2" b="2"/>
          <a:stretch/>
        </p:blipFill>
        <p:spPr>
          <a:solidFill>
            <a:schemeClr val="tx2">
              <a:lumMod val="20000"/>
              <a:lumOff val="80000"/>
            </a:schemeClr>
          </a:solidFill>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anchor="t" anchorCtr="0">
            <a:normAutofit/>
          </a:bodyPr>
          <a:lstStyle/>
          <a:p>
            <a:r>
              <a:rPr lang="en-US" dirty="0"/>
              <a:t>PANTONE</a:t>
            </a:r>
            <a:r>
              <a:rPr lang="en-US" baseline="30000" dirty="0"/>
              <a:t>®</a:t>
            </a:r>
            <a:br>
              <a:rPr lang="en-US" dirty="0"/>
            </a:br>
            <a:r>
              <a:rPr lang="en-US" dirty="0"/>
              <a:t>COLOR OF THE YEAR 2022</a:t>
            </a:r>
          </a:p>
        </p:txBody>
      </p:sp>
      <p:pic>
        <p:nvPicPr>
          <p:cNvPr id="11" name="Picture 10">
            <a:extLst>
              <a:ext uri="{FF2B5EF4-FFF2-40B4-BE49-F238E27FC236}">
                <a16:creationId xmlns:a16="http://schemas.microsoft.com/office/drawing/2014/main" id="{269F1A7F-8474-86F4-E127-C24037C7E6B9}"/>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BC388ED7-B950-C340-386A-F338A6942A2E}"/>
              </a:ext>
            </a:extLst>
          </p:cNvPr>
          <p:cNvSpPr txBox="1"/>
          <p:nvPr/>
        </p:nvSpPr>
        <p:spPr>
          <a:xfrm>
            <a:off x="1038004" y="677728"/>
            <a:ext cx="6000750" cy="369332"/>
          </a:xfrm>
          <a:prstGeom prst="rect">
            <a:avLst/>
          </a:prstGeom>
          <a:noFill/>
        </p:spPr>
        <p:txBody>
          <a:bodyPr wrap="square" rtlCol="0">
            <a:spAutoFit/>
          </a:bodyPr>
          <a:lstStyle/>
          <a:p>
            <a:r>
              <a:rPr lang="en-US" dirty="0"/>
              <a:t> PAINTING ANALYSIS</a:t>
            </a:r>
            <a:endParaRPr lang="en-IN" dirty="0"/>
          </a:p>
        </p:txBody>
      </p:sp>
      <p:pic>
        <p:nvPicPr>
          <p:cNvPr id="6" name="Picture 5">
            <a:extLst>
              <a:ext uri="{FF2B5EF4-FFF2-40B4-BE49-F238E27FC236}">
                <a16:creationId xmlns:a16="http://schemas.microsoft.com/office/drawing/2014/main" id="{A93741D5-C3ED-E741-48B9-F573BDEB840E}"/>
              </a:ext>
            </a:extLst>
          </p:cNvPr>
          <p:cNvPicPr>
            <a:picLocks noChangeAspect="1"/>
          </p:cNvPicPr>
          <p:nvPr/>
        </p:nvPicPr>
        <p:blipFill>
          <a:blip r:embed="rId6">
            <a:alphaModFix amt="85000"/>
          </a:blip>
          <a:stretch>
            <a:fillRect/>
          </a:stretch>
        </p:blipFill>
        <p:spPr>
          <a:xfrm>
            <a:off x="0" y="-14288"/>
            <a:ext cx="12192000" cy="685800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08A1E06-4CF8-6E54-DFD6-FE0219CEADC3}"/>
              </a:ext>
            </a:extLst>
          </p:cNvPr>
          <p:cNvSpPr txBox="1"/>
          <p:nvPr/>
        </p:nvSpPr>
        <p:spPr>
          <a:xfrm flipH="1">
            <a:off x="6319157" y="4848823"/>
            <a:ext cx="5275268" cy="1938992"/>
          </a:xfrm>
          <a:prstGeom prst="rect">
            <a:avLst/>
          </a:prstGeom>
          <a:noFill/>
        </p:spPr>
        <p:txBody>
          <a:bodyPr wrap="square" rtlCol="0">
            <a:spAutoFit/>
          </a:bodyPr>
          <a:lstStyle/>
          <a:p>
            <a:pPr algn="ctr"/>
            <a:r>
              <a:rPr lang="en-IN" sz="6000" dirty="0">
                <a:solidFill>
                  <a:srgbClr val="002060"/>
                </a:solidFill>
                <a:latin typeface="Cambria Math" panose="02040503050406030204" pitchFamily="18" charset="0"/>
                <a:ea typeface="Cambria Math" panose="02040503050406030204" pitchFamily="18" charset="0"/>
              </a:rPr>
              <a:t>~ </a:t>
            </a:r>
            <a:r>
              <a:rPr lang="en-IN" sz="6000" u="sng" dirty="0">
                <a:solidFill>
                  <a:srgbClr val="002060"/>
                </a:solidFill>
                <a:latin typeface="Cambria Math" panose="02040503050406030204" pitchFamily="18" charset="0"/>
                <a:ea typeface="Cambria Math" panose="02040503050406030204" pitchFamily="18" charset="0"/>
              </a:rPr>
              <a:t>THANK YOU </a:t>
            </a:r>
            <a:r>
              <a:rPr lang="en-IN" sz="6000" dirty="0">
                <a:solidFill>
                  <a:srgbClr val="002060"/>
                </a:solidFill>
                <a:latin typeface="Cambria Math" panose="02040503050406030204" pitchFamily="18" charset="0"/>
                <a:ea typeface="Cambria Math" panose="02040503050406030204" pitchFamily="18" charset="0"/>
                <a:sym typeface="Wingdings" panose="05000000000000000000" pitchFamily="2" charset="2"/>
              </a:rPr>
              <a:t></a:t>
            </a:r>
            <a:endParaRPr lang="en-IN" sz="6000" dirty="0">
              <a:solidFill>
                <a:srgbClr val="00206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356759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chemeClr val="accent6">
              <a:lumMod val="60000"/>
              <a:lumOff val="40000"/>
              <a:alpha val="7490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7A3893C-3607-94D1-9388-681B4B55CBF3}"/>
              </a:ext>
            </a:extLst>
          </p:cNvPr>
          <p:cNvPicPr>
            <a:picLocks noChangeAspect="1"/>
          </p:cNvPicPr>
          <p:nvPr/>
        </p:nvPicPr>
        <p:blipFill>
          <a:blip r:embed="rId4"/>
          <a:stretch>
            <a:fillRect/>
          </a:stretch>
        </p:blipFill>
        <p:spPr>
          <a:xfrm>
            <a:off x="6500525" y="651280"/>
            <a:ext cx="2696815" cy="2777720"/>
          </a:xfrm>
          <a:prstGeom prst="rect">
            <a:avLst/>
          </a:prstGeom>
        </p:spPr>
      </p:pic>
      <p:pic>
        <p:nvPicPr>
          <p:cNvPr id="5" name="Picture 4">
            <a:extLst>
              <a:ext uri="{FF2B5EF4-FFF2-40B4-BE49-F238E27FC236}">
                <a16:creationId xmlns:a16="http://schemas.microsoft.com/office/drawing/2014/main" id="{06653858-DADB-FDB5-04D7-F3364D4D5C72}"/>
              </a:ext>
            </a:extLst>
          </p:cNvPr>
          <p:cNvPicPr>
            <a:picLocks noChangeAspect="1"/>
          </p:cNvPicPr>
          <p:nvPr/>
        </p:nvPicPr>
        <p:blipFill>
          <a:blip r:embed="rId5"/>
          <a:stretch>
            <a:fillRect/>
          </a:stretch>
        </p:blipFill>
        <p:spPr>
          <a:xfrm>
            <a:off x="9268864" y="651280"/>
            <a:ext cx="2696816" cy="2777720"/>
          </a:xfrm>
          <a:prstGeom prst="rect">
            <a:avLst/>
          </a:prstGeom>
        </p:spPr>
      </p:pic>
      <p:pic>
        <p:nvPicPr>
          <p:cNvPr id="11" name="Picture 10">
            <a:extLst>
              <a:ext uri="{FF2B5EF4-FFF2-40B4-BE49-F238E27FC236}">
                <a16:creationId xmlns:a16="http://schemas.microsoft.com/office/drawing/2014/main" id="{8B7F9EF4-74B6-B80E-9F9B-5A493893AF27}"/>
              </a:ext>
            </a:extLst>
          </p:cNvPr>
          <p:cNvPicPr>
            <a:picLocks noChangeAspect="1"/>
          </p:cNvPicPr>
          <p:nvPr/>
        </p:nvPicPr>
        <p:blipFill>
          <a:blip r:embed="rId6"/>
          <a:stretch>
            <a:fillRect/>
          </a:stretch>
        </p:blipFill>
        <p:spPr>
          <a:xfrm>
            <a:off x="6500525" y="3469156"/>
            <a:ext cx="2696816" cy="2777720"/>
          </a:xfrm>
          <a:prstGeom prst="rect">
            <a:avLst/>
          </a:prstGeom>
        </p:spPr>
      </p:pic>
      <p:pic>
        <p:nvPicPr>
          <p:cNvPr id="13" name="Picture 12">
            <a:extLst>
              <a:ext uri="{FF2B5EF4-FFF2-40B4-BE49-F238E27FC236}">
                <a16:creationId xmlns:a16="http://schemas.microsoft.com/office/drawing/2014/main" id="{A2146CD4-2982-34B5-5100-14F758E6DBF9}"/>
              </a:ext>
            </a:extLst>
          </p:cNvPr>
          <p:cNvPicPr>
            <a:picLocks noChangeAspect="1"/>
          </p:cNvPicPr>
          <p:nvPr/>
        </p:nvPicPr>
        <p:blipFill>
          <a:blip r:embed="rId7"/>
          <a:stretch>
            <a:fillRect/>
          </a:stretch>
        </p:blipFill>
        <p:spPr>
          <a:xfrm>
            <a:off x="9265092" y="3469156"/>
            <a:ext cx="2700588" cy="2777719"/>
          </a:xfrm>
          <a:prstGeom prst="rect">
            <a:avLst/>
          </a:prstGeom>
        </p:spPr>
      </p:pic>
      <p:sp>
        <p:nvSpPr>
          <p:cNvPr id="7" name="Text Placeholder 5">
            <a:extLst>
              <a:ext uri="{FF2B5EF4-FFF2-40B4-BE49-F238E27FC236}">
                <a16:creationId xmlns:a16="http://schemas.microsoft.com/office/drawing/2014/main" id="{D39F9B9A-B15D-3064-3567-697CF7A7850C}"/>
              </a:ext>
            </a:extLst>
          </p:cNvPr>
          <p:cNvSpPr txBox="1">
            <a:spLocks/>
          </p:cNvSpPr>
          <p:nvPr/>
        </p:nvSpPr>
        <p:spPr>
          <a:xfrm>
            <a:off x="806554" y="361499"/>
            <a:ext cx="4645152" cy="6135002"/>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en-IN" sz="240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Different painters used to follow different styles in their paintings. Some painters used to have less colour variations, whereas some of them loved to use various colours within their paintings.</a:t>
            </a:r>
          </a:p>
          <a:p>
            <a:pPr algn="just">
              <a:lnSpc>
                <a:spcPct val="107000"/>
              </a:lnSpc>
              <a:spcAft>
                <a:spcPts val="800"/>
              </a:spcAft>
            </a:pPr>
            <a:r>
              <a:rPr lang="en-IN" sz="240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Here in this project, our motive is to visualize different colour palettes and colour variations in various paintings of some world famous painters.</a:t>
            </a:r>
          </a:p>
          <a:p>
            <a:pPr algn="just">
              <a:lnSpc>
                <a:spcPct val="107000"/>
              </a:lnSpc>
              <a:spcAft>
                <a:spcPts val="800"/>
              </a:spcAft>
            </a:pPr>
            <a:r>
              <a:rPr lang="en-IN" sz="2400">
                <a:solidFill>
                  <a:schemeClr val="tx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For this study we have considered four painters namely Pablo Picasso, Claude Monet, Salvador Dali and Vincent Vann Gogh.</a:t>
            </a:r>
            <a:r>
              <a:rPr lang="en-IN" sz="240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solidFill>
                <a:schemeClr val="tx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3629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348A5E3-3DF3-4125-6D64-8D716BAF3F2B}"/>
              </a:ext>
            </a:extLst>
          </p:cNvPr>
          <p:cNvSpPr txBox="1"/>
          <p:nvPr/>
        </p:nvSpPr>
        <p:spPr>
          <a:xfrm>
            <a:off x="547456" y="284085"/>
            <a:ext cx="11097088" cy="2616101"/>
          </a:xfrm>
          <a:prstGeom prst="rect">
            <a:avLst/>
          </a:prstGeom>
          <a:noFill/>
        </p:spPr>
        <p:txBody>
          <a:bodyPr wrap="square" rtlCol="0">
            <a:spAutoFit/>
          </a:bodyPr>
          <a:lstStyle/>
          <a:p>
            <a:pPr algn="just"/>
            <a:r>
              <a:rPr lang="en-IN" sz="2800" b="1" u="sng" dirty="0">
                <a:latin typeface="Times New Roman" panose="02020603050405020304" pitchFamily="18" charset="0"/>
                <a:cs typeface="Times New Roman" panose="02020603050405020304" pitchFamily="18" charset="0"/>
              </a:rPr>
              <a:t>Description of the Data:</a:t>
            </a:r>
          </a:p>
          <a:p>
            <a:endParaRPr lang="en-IN" sz="2000" u="sng" dirty="0">
              <a:latin typeface="Times New Roman" panose="02020603050405020304" pitchFamily="18" charset="0"/>
              <a:cs typeface="Times New Roman" panose="02020603050405020304" pitchFamily="18" charset="0"/>
            </a:endParaRPr>
          </a:p>
          <a:p>
            <a:pPr marL="457200" indent="-457200" algn="just">
              <a:buAutoNum type="arabicPeriod"/>
              <a:tabLst>
                <a:tab pos="3227388" algn="l"/>
                <a:tab pos="3316288" algn="l"/>
                <a:tab pos="4660900" algn="l"/>
                <a:tab pos="5019675" algn="l"/>
                <a:tab pos="5468938" algn="l"/>
              </a:tabLst>
            </a:pPr>
            <a:r>
              <a:rPr lang="en-IN" sz="2000" u="sng" dirty="0">
                <a:latin typeface="Times New Roman" panose="02020603050405020304" pitchFamily="18" charset="0"/>
                <a:cs typeface="Times New Roman" panose="02020603050405020304" pitchFamily="18" charset="0"/>
              </a:rPr>
              <a:t>Kind of data we collected </a:t>
            </a:r>
            <a:r>
              <a:rPr lang="en-IN" sz="2000" dirty="0">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To analyse the colour variations in paintings of different painters, paintings from 		different years were collected as potential dataset. Corresponding to each painter, 	 </a:t>
            </a:r>
            <a:r>
              <a:rPr lang="en-IN" dirty="0">
                <a:latin typeface="Times New Roman" panose="02020603050405020304" pitchFamily="18" charset="0"/>
                <a:ea typeface="Calibri" panose="020F0502020204030204" pitchFamily="34" charset="0"/>
                <a:cs typeface="Times New Roman" panose="02020603050405020304" pitchFamily="18" charset="0"/>
              </a:rPr>
              <a:t>that is,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Pablo Picasso, Claude Monet, Vincent Vann Gogh &amp; Salvador Dali, mainly 	 name of the paintings, years they were made in and their corresponding links were 	 scrapped from wikiart.com and Wikimedia.org.</a:t>
            </a:r>
          </a:p>
          <a:p>
            <a:endParaRPr lang="en-IN" sz="20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2A324388-FE99-F1C9-6B80-E95102A54E96}"/>
              </a:ext>
            </a:extLst>
          </p:cNvPr>
          <p:cNvPicPr>
            <a:picLocks noChangeAspect="1"/>
          </p:cNvPicPr>
          <p:nvPr/>
        </p:nvPicPr>
        <p:blipFill>
          <a:blip r:embed="rId2"/>
          <a:stretch>
            <a:fillRect/>
          </a:stretch>
        </p:blipFill>
        <p:spPr>
          <a:xfrm>
            <a:off x="770965" y="2834273"/>
            <a:ext cx="10614211" cy="3530668"/>
          </a:xfrm>
          <a:prstGeom prst="rect">
            <a:avLst/>
          </a:prstGeom>
        </p:spPr>
      </p:pic>
    </p:spTree>
    <p:extLst>
      <p:ext uri="{BB962C8B-B14F-4D97-AF65-F5344CB8AC3E}">
        <p14:creationId xmlns:p14="http://schemas.microsoft.com/office/powerpoint/2010/main" val="238214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348A5E3-3DF3-4125-6D64-8D716BAF3F2B}"/>
              </a:ext>
            </a:extLst>
          </p:cNvPr>
          <p:cNvSpPr txBox="1"/>
          <p:nvPr/>
        </p:nvSpPr>
        <p:spPr>
          <a:xfrm>
            <a:off x="547455" y="284085"/>
            <a:ext cx="11097088" cy="3506216"/>
          </a:xfrm>
          <a:prstGeom prst="rect">
            <a:avLst/>
          </a:prstGeom>
          <a:noFill/>
        </p:spPr>
        <p:txBody>
          <a:bodyPr wrap="square" rtlCol="0">
            <a:spAutoFit/>
          </a:bodyPr>
          <a:lstStyle/>
          <a:p>
            <a:r>
              <a:rPr lang="en-IN" sz="3200" b="1" u="sng" dirty="0">
                <a:latin typeface="Times New Roman" panose="02020603050405020304" pitchFamily="18" charset="0"/>
                <a:cs typeface="Times New Roman" panose="02020603050405020304" pitchFamily="18" charset="0"/>
              </a:rPr>
              <a:t>Description of the Data:</a:t>
            </a:r>
          </a:p>
          <a:p>
            <a:endParaRPr lang="en-IN" sz="2000" u="sng" dirty="0">
              <a:latin typeface="Times New Roman" panose="02020603050405020304" pitchFamily="18" charset="0"/>
              <a:cs typeface="Times New Roman" panose="02020603050405020304" pitchFamily="18" charset="0"/>
            </a:endParaRPr>
          </a:p>
          <a:p>
            <a:pPr marL="457200" indent="-457200">
              <a:buAutoNum type="arabicPeriod" startAt="2"/>
              <a:tabLst>
                <a:tab pos="2868613" algn="l"/>
                <a:tab pos="3314700" algn="l"/>
              </a:tabLst>
            </a:pPr>
            <a:r>
              <a:rPr lang="en-IN" sz="2400" u="sng" dirty="0">
                <a:latin typeface="Times New Roman" panose="02020603050405020304" pitchFamily="18" charset="0"/>
                <a:cs typeface="Times New Roman" panose="02020603050405020304" pitchFamily="18" charset="0"/>
              </a:rPr>
              <a:t>Method of  collection :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Data extraction was done from different websites via web scraping in R 	       software through library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rvest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a:lnSpc>
                <a:spcPct val="107000"/>
              </a:lnSpc>
              <a:spcAft>
                <a:spcPts val="800"/>
              </a:spcAft>
            </a:pPr>
            <a:endParaRPr lang="en-IN" sz="1800" dirty="0">
              <a:latin typeface="Times New Roman" panose="02020603050405020304" pitchFamily="18" charset="0"/>
              <a:cs typeface="Times New Roman" panose="02020603050405020304" pitchFamily="18" charset="0"/>
            </a:endParaRPr>
          </a:p>
          <a:p>
            <a:pPr marL="457200">
              <a:lnSpc>
                <a:spcPct val="107000"/>
              </a:lnSpc>
              <a:spcAft>
                <a:spcPts val="80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C8E4E83-DC7C-C595-45FD-4E8A1EB8511A}"/>
              </a:ext>
            </a:extLst>
          </p:cNvPr>
          <p:cNvSpPr txBox="1"/>
          <p:nvPr/>
        </p:nvSpPr>
        <p:spPr>
          <a:xfrm>
            <a:off x="547455" y="2868077"/>
            <a:ext cx="10694286" cy="3631763"/>
          </a:xfrm>
          <a:prstGeom prst="rect">
            <a:avLst/>
          </a:prstGeom>
          <a:noFill/>
        </p:spPr>
        <p:txBody>
          <a:bodyPr wrap="square" rtlCol="0" anchor="ctr">
            <a:spAutoFit/>
          </a:bodyPr>
          <a:lstStyle/>
          <a:p>
            <a:pPr marL="457200" indent="-457200">
              <a:buAutoNum type="arabicPeriod" startAt="3"/>
            </a:pPr>
            <a:r>
              <a:rPr lang="en-IN" sz="2400" u="sng" dirty="0">
                <a:latin typeface="Times New Roman" panose="02020603050405020304" pitchFamily="18" charset="0"/>
                <a:cs typeface="Times New Roman" panose="02020603050405020304" pitchFamily="18" charset="0"/>
              </a:rPr>
              <a:t>Sources of  Data :</a:t>
            </a:r>
          </a:p>
          <a:p>
            <a:pPr marL="3086100" lvl="6" indent="-342900" algn="just">
              <a:buFont typeface="Arial" panose="020B0604020202020204" pitchFamily="34" charset="0"/>
              <a:buChar char="•"/>
            </a:pPr>
            <a:r>
              <a:rPr lang="en-IN"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https://commons.wikimedia.org/wiki/Paintings_by_Claude_Monet</a:t>
            </a:r>
            <a:endParaRPr lang="en-IN"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lvl="6" algn="just"/>
            <a:endParaRPr lang="en-IN"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3086100" lvl="6" indent="-342900" algn="just">
              <a:buFont typeface="Arial" panose="020B0604020202020204" pitchFamily="34" charset="0"/>
              <a:buChar char="•"/>
            </a:pPr>
            <a:r>
              <a:rPr lang="en-IN"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https://www.wikiart.org/en/pablo-picasso/all-works/text-list</a:t>
            </a:r>
            <a:endParaRPr lang="en-IN"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lvl="6" algn="just"/>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086100" lvl="6" indent="-342900" algn="just">
              <a:buFont typeface="Arial" panose="020B0604020202020204" pitchFamily="34" charset="0"/>
              <a:buChar char="•"/>
            </a:pPr>
            <a:r>
              <a:rPr lang="en-IN"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https://www.wikiart.org/en/vincent-van-gogh/all-works/text-list</a:t>
            </a:r>
            <a:endParaRPr lang="en-IN"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lvl="6" algn="just"/>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086100" lvl="6" indent="-342900" algn="just">
              <a:buFont typeface="Arial" panose="020B0604020202020204" pitchFamily="34" charset="0"/>
              <a:buChar char="•"/>
            </a:pPr>
            <a:r>
              <a:rPr lang="en-US" sz="20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https://www.wikiart.org/en/salvador-dali/all-works/text-list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lvl="2" algn="just"/>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gn="just">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lvl="1" algn="ctr"/>
            <a:r>
              <a:rPr lang="en-IN" dirty="0"/>
              <a:t>	</a:t>
            </a:r>
          </a:p>
        </p:txBody>
      </p:sp>
    </p:spTree>
    <p:extLst>
      <p:ext uri="{BB962C8B-B14F-4D97-AF65-F5344CB8AC3E}">
        <p14:creationId xmlns:p14="http://schemas.microsoft.com/office/powerpoint/2010/main" val="3432070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348A5E3-3DF3-4125-6D64-8D716BAF3F2B}"/>
              </a:ext>
            </a:extLst>
          </p:cNvPr>
          <p:cNvSpPr txBox="1"/>
          <p:nvPr/>
        </p:nvSpPr>
        <p:spPr>
          <a:xfrm>
            <a:off x="236764" y="0"/>
            <a:ext cx="10963728" cy="2277547"/>
          </a:xfrm>
          <a:prstGeom prst="rect">
            <a:avLst/>
          </a:prstGeom>
          <a:noFill/>
        </p:spPr>
        <p:txBody>
          <a:bodyPr wrap="square" rtlCol="0">
            <a:spAutoFit/>
          </a:bodyPr>
          <a:lstStyle/>
          <a:p>
            <a:r>
              <a:rPr lang="en-IN" sz="2800" b="1" u="sng" dirty="0">
                <a:latin typeface="Times New Roman" panose="02020603050405020304" pitchFamily="18" charset="0"/>
                <a:cs typeface="Times New Roman" panose="02020603050405020304" pitchFamily="18" charset="0"/>
              </a:rPr>
              <a:t>Description of the Data:</a:t>
            </a:r>
          </a:p>
          <a:p>
            <a:pPr marL="4410075" lvl="7" indent="-285750">
              <a:buFont typeface="Wingdings" panose="05000000000000000000" pitchFamily="2" charset="2"/>
              <a:buChar char="§"/>
              <a:tabLst>
                <a:tab pos="4033838" algn="l"/>
              </a:tabLs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410075" lvl="8" indent="-285750">
              <a:buFont typeface="Wingdings" panose="05000000000000000000" pitchFamily="2" charset="2"/>
              <a:buChar char="§"/>
              <a:tabLst>
                <a:tab pos="4033838" algn="l"/>
              </a:tabLs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r>
              <a:rPr lang="en-IN" dirty="0"/>
              <a:t>	</a:t>
            </a:r>
          </a:p>
          <a:p>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CEDD6E15-2CDC-6F6A-52FA-5E551B873A6B}"/>
              </a:ext>
            </a:extLst>
          </p:cNvPr>
          <p:cNvPicPr>
            <a:picLocks noChangeAspect="1"/>
          </p:cNvPicPr>
          <p:nvPr/>
        </p:nvPicPr>
        <p:blipFill>
          <a:blip r:embed="rId2"/>
          <a:stretch>
            <a:fillRect/>
          </a:stretch>
        </p:blipFill>
        <p:spPr>
          <a:xfrm>
            <a:off x="355699" y="3608615"/>
            <a:ext cx="11423849" cy="1500326"/>
          </a:xfrm>
          <a:prstGeom prst="rect">
            <a:avLst/>
          </a:prstGeom>
        </p:spPr>
      </p:pic>
      <p:pic>
        <p:nvPicPr>
          <p:cNvPr id="7" name="Picture 6">
            <a:extLst>
              <a:ext uri="{FF2B5EF4-FFF2-40B4-BE49-F238E27FC236}">
                <a16:creationId xmlns:a16="http://schemas.microsoft.com/office/drawing/2014/main" id="{07922028-1CD0-1643-CF1D-45DA8EB05EB2}"/>
              </a:ext>
            </a:extLst>
          </p:cNvPr>
          <p:cNvPicPr>
            <a:picLocks noChangeAspect="1"/>
          </p:cNvPicPr>
          <p:nvPr/>
        </p:nvPicPr>
        <p:blipFill>
          <a:blip r:embed="rId3"/>
          <a:stretch>
            <a:fillRect/>
          </a:stretch>
        </p:blipFill>
        <p:spPr>
          <a:xfrm>
            <a:off x="375556" y="5145281"/>
            <a:ext cx="11423849" cy="1578818"/>
          </a:xfrm>
          <a:prstGeom prst="rect">
            <a:avLst/>
          </a:prstGeom>
        </p:spPr>
      </p:pic>
      <p:sp>
        <p:nvSpPr>
          <p:cNvPr id="3" name="TextBox 2">
            <a:extLst>
              <a:ext uri="{FF2B5EF4-FFF2-40B4-BE49-F238E27FC236}">
                <a16:creationId xmlns:a16="http://schemas.microsoft.com/office/drawing/2014/main" id="{A856951D-DA82-F844-924C-3CBBB6C7993C}"/>
              </a:ext>
            </a:extLst>
          </p:cNvPr>
          <p:cNvSpPr txBox="1"/>
          <p:nvPr/>
        </p:nvSpPr>
        <p:spPr>
          <a:xfrm>
            <a:off x="375556" y="743776"/>
            <a:ext cx="5919107" cy="400110"/>
          </a:xfrm>
          <a:prstGeom prst="rect">
            <a:avLst/>
          </a:prstGeom>
          <a:noFill/>
        </p:spPr>
        <p:txBody>
          <a:bodyPr wrap="square" rtlCol="0">
            <a:spAutoFit/>
          </a:bodyPr>
          <a:lstStyle/>
          <a:p>
            <a:pPr marL="457200" indent="-457200">
              <a:buAutoNum type="arabicPeriod" startAt="4"/>
            </a:pPr>
            <a:r>
              <a:rPr lang="en-IN" sz="2000" u="sng" dirty="0">
                <a:latin typeface="Times New Roman" panose="02020603050405020304" pitchFamily="18" charset="0"/>
                <a:cs typeface="Times New Roman" panose="02020603050405020304" pitchFamily="18" charset="0"/>
              </a:rPr>
              <a:t>Relevant Features of the Data:</a:t>
            </a:r>
          </a:p>
        </p:txBody>
      </p:sp>
      <p:sp>
        <p:nvSpPr>
          <p:cNvPr id="4" name="TextBox 3">
            <a:extLst>
              <a:ext uri="{FF2B5EF4-FFF2-40B4-BE49-F238E27FC236}">
                <a16:creationId xmlns:a16="http://schemas.microsoft.com/office/drawing/2014/main" id="{1A4AE329-E8F8-2534-0A6C-933D16A33DE3}"/>
              </a:ext>
            </a:extLst>
          </p:cNvPr>
          <p:cNvSpPr txBox="1"/>
          <p:nvPr/>
        </p:nvSpPr>
        <p:spPr>
          <a:xfrm>
            <a:off x="155122" y="449036"/>
            <a:ext cx="11601450" cy="3170099"/>
          </a:xfrm>
          <a:prstGeom prst="rect">
            <a:avLst/>
          </a:prstGeom>
          <a:noFill/>
        </p:spPr>
        <p:txBody>
          <a:bodyPr wrap="square" rtlCol="0">
            <a:spAutoFit/>
          </a:bodyPr>
          <a:lstStyle/>
          <a:p>
            <a:endParaRPr lang="en-IN" sz="2000" u="sng" dirty="0">
              <a:latin typeface="Times New Roman" panose="02020603050405020304" pitchFamily="18" charset="0"/>
              <a:cs typeface="Times New Roman" panose="02020603050405020304" pitchFamily="18" charset="0"/>
            </a:endParaRPr>
          </a:p>
          <a:p>
            <a:pPr marL="4467225" lvl="8" indent="-342900">
              <a:buFont typeface="Wingdings" panose="05000000000000000000" pitchFamily="2" charset="2"/>
              <a:buChar char="§"/>
              <a:tabLst>
                <a:tab pos="4033838" algn="l"/>
              </a:tabLst>
            </a:pPr>
            <a:r>
              <a:rPr lang="en-IN" sz="2000" dirty="0">
                <a:latin typeface="Times New Roman" panose="02020603050405020304" pitchFamily="18" charset="0"/>
                <a:cs typeface="Times New Roman" panose="02020603050405020304" pitchFamily="18" charset="0"/>
              </a:rPr>
              <a:t>We have extracted 714 data points for each of the painters.</a:t>
            </a:r>
          </a:p>
          <a:p>
            <a:pPr marL="4467225" lvl="8" indent="-342900">
              <a:buFont typeface="Wingdings" panose="05000000000000000000" pitchFamily="2" charset="2"/>
              <a:buChar char="§"/>
              <a:tabLst>
                <a:tab pos="4033838" algn="l"/>
              </a:tabLst>
            </a:pPr>
            <a:r>
              <a:rPr lang="en-IN" sz="2000" dirty="0">
                <a:latin typeface="Times New Roman" panose="02020603050405020304" pitchFamily="18" charset="0"/>
                <a:cs typeface="Times New Roman" panose="02020603050405020304" pitchFamily="18" charset="0"/>
              </a:rPr>
              <a:t>Using library “imager” in R software, have computed the medians, quartile deviations corresponding to three colour channels that is red, green and blue for each painting.</a:t>
            </a:r>
          </a:p>
          <a:p>
            <a:pPr marL="4467225" lvl="8" indent="-342900">
              <a:buFont typeface="Wingdings" panose="05000000000000000000" pitchFamily="2" charset="2"/>
              <a:buChar char="§"/>
              <a:tabLst>
                <a:tab pos="4033838" algn="l"/>
              </a:tabLst>
            </a:pPr>
            <a:r>
              <a:rPr lang="en-IN" sz="2000" dirty="0">
                <a:latin typeface="Times New Roman" panose="02020603050405020304" pitchFamily="18" charset="0"/>
                <a:cs typeface="Times New Roman" panose="02020603050405020304" pitchFamily="18" charset="0"/>
              </a:rPr>
              <a:t>For each painting, the proportions of 16 basic colours have been computed.</a:t>
            </a:r>
          </a:p>
          <a:p>
            <a:pPr marL="4467225" lvl="8" indent="-342900">
              <a:buFont typeface="Wingdings" panose="05000000000000000000" pitchFamily="2" charset="2"/>
              <a:buChar char="§"/>
              <a:tabLst>
                <a:tab pos="4033838" algn="l"/>
              </a:tabLst>
            </a:pPr>
            <a:r>
              <a:rPr lang="en-IN" sz="2000" dirty="0">
                <a:latin typeface="Times New Roman" panose="02020603050405020304" pitchFamily="18" charset="0"/>
                <a:cs typeface="Times New Roman" panose="02020603050405020304" pitchFamily="18" charset="0"/>
              </a:rPr>
              <a:t>Combining all these information, a data frame with 2856 rows and 26 columns have been constructed, based on which all the visualizations of data have been made. </a:t>
            </a:r>
          </a:p>
        </p:txBody>
      </p:sp>
    </p:spTree>
    <p:extLst>
      <p:ext uri="{BB962C8B-B14F-4D97-AF65-F5344CB8AC3E}">
        <p14:creationId xmlns:p14="http://schemas.microsoft.com/office/powerpoint/2010/main" val="733266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348A5E3-3DF3-4125-6D64-8D716BAF3F2B}"/>
              </a:ext>
            </a:extLst>
          </p:cNvPr>
          <p:cNvSpPr txBox="1"/>
          <p:nvPr/>
        </p:nvSpPr>
        <p:spPr>
          <a:xfrm>
            <a:off x="424992" y="724957"/>
            <a:ext cx="11097088" cy="6894195"/>
          </a:xfrm>
          <a:prstGeom prst="rect">
            <a:avLst/>
          </a:prstGeom>
          <a:noFill/>
        </p:spPr>
        <p:txBody>
          <a:bodyPr wrap="square" rtlCol="0">
            <a:spAutoFit/>
          </a:bodyPr>
          <a:lstStyle/>
          <a:p>
            <a:r>
              <a:rPr lang="en-IN" sz="2800" b="1" u="sng" dirty="0">
                <a:latin typeface="Times New Roman" panose="02020603050405020304" pitchFamily="18" charset="0"/>
                <a:cs typeface="Times New Roman" panose="02020603050405020304" pitchFamily="18" charset="0"/>
              </a:rPr>
              <a:t>Description of the Data:</a:t>
            </a:r>
          </a:p>
          <a:p>
            <a:endParaRPr lang="en-IN" sz="2000" u="sng" dirty="0">
              <a:latin typeface="Times New Roman" panose="02020603050405020304" pitchFamily="18" charset="0"/>
              <a:cs typeface="Times New Roman" panose="02020603050405020304" pitchFamily="18" charset="0"/>
            </a:endParaRPr>
          </a:p>
          <a:p>
            <a:pPr marL="457200" indent="-457200">
              <a:buAutoNum type="arabicPeriod" startAt="5"/>
            </a:pPr>
            <a:r>
              <a:rPr lang="en-IN" sz="2400" u="sng" dirty="0">
                <a:latin typeface="Times New Roman" panose="02020603050405020304" pitchFamily="18" charset="0"/>
                <a:cs typeface="Times New Roman" panose="02020603050405020304" pitchFamily="18" charset="0"/>
              </a:rPr>
              <a:t>Challenges faced in collecting the data :</a:t>
            </a:r>
          </a:p>
          <a:p>
            <a:pPr marL="342900" indent="-3429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914400" lvl="1" indent="-4572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It was difficult to find any website which contains a number of paintings that almost covers the painter’s career .</a:t>
            </a:r>
          </a:p>
          <a:p>
            <a:pPr marL="800100" lvl="1" indent="-3429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914400" lvl="1" indent="-457200" algn="jus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Images with size greater than 5MB were taking a lot of time in loading and sometimes even the R session got terminated during the calculation of different colour proportions.</a:t>
            </a:r>
          </a:p>
          <a:p>
            <a:pPr marL="800100" lvl="1" indent="-3429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914400" lvl="1" indent="-457200" algn="jus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Error occurred while loading images if the image format was not ‘jpeg’ or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png</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as we were working with ‘imager’ library.</a:t>
            </a:r>
          </a:p>
          <a:p>
            <a:pPr marL="800100" lvl="1" indent="-342900" algn="just">
              <a:buFont typeface="Wingdings" panose="05000000000000000000" pitchFamily="2" charset="2"/>
              <a:buChar char="§"/>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lvl="1" indent="-4572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Images that do not have four dimensions with first two corresponds to spatial dimensions, third corresponds to depth dimension and fourth denoting colour dimension(with three colour channels), were giving errors while loading the images.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r>
              <a:rPr lang="en-IN" dirty="0"/>
              <a:t>	</a:t>
            </a:r>
          </a:p>
          <a:p>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28904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348A5E3-3DF3-4125-6D64-8D716BAF3F2B}"/>
              </a:ext>
            </a:extLst>
          </p:cNvPr>
          <p:cNvSpPr txBox="1"/>
          <p:nvPr/>
        </p:nvSpPr>
        <p:spPr>
          <a:xfrm>
            <a:off x="547456" y="284085"/>
            <a:ext cx="11097088" cy="7848302"/>
          </a:xfrm>
          <a:prstGeom prst="rect">
            <a:avLst/>
          </a:prstGeom>
          <a:noFill/>
        </p:spPr>
        <p:txBody>
          <a:bodyPr wrap="square" rtlCol="0">
            <a:spAutoFit/>
          </a:bodyPr>
          <a:lstStyle/>
          <a:p>
            <a:r>
              <a:rPr lang="en-IN" sz="3200" b="1" u="sng" dirty="0">
                <a:latin typeface="Times New Roman" panose="02020603050405020304" pitchFamily="18" charset="0"/>
                <a:cs typeface="Times New Roman" panose="02020603050405020304" pitchFamily="18" charset="0"/>
              </a:rPr>
              <a:t>Some Interesting Questions:</a:t>
            </a:r>
          </a:p>
          <a:p>
            <a:endParaRPr lang="en-IN" sz="20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For a given painting can we produce a graph that tells the possible colours used in that painting, so that looking at the graph only we can predict the possible colours used in the corresponding painting?</a:t>
            </a:r>
          </a:p>
          <a:p>
            <a:pPr lvl="1"/>
            <a:endParaRPr lang="en-IN" sz="20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Can the extent of colour variations for a given painting be measured?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lvl="1"/>
            <a:endParaRPr lang="en-IN" sz="20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In given painting what is the approximate colour proportion of a particular colour?</a:t>
            </a:r>
          </a:p>
          <a:p>
            <a:pPr marL="914400" lvl="1" indent="-457200">
              <a:buFont typeface="Arial" panose="020B0604020202020204" pitchFamily="34" charset="0"/>
              <a:buChar char="•"/>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lvl="1" indent="-457200">
              <a:buFont typeface="Arial" panose="020B0604020202020204"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Whether on an average there were any differences in colour variations in a painting with respect to different painters?</a:t>
            </a:r>
          </a:p>
          <a:p>
            <a:pPr marL="914400" lvl="1" indent="-457200">
              <a:buFont typeface="Arial" panose="020B0604020202020204" pitchFamily="34" charset="0"/>
              <a:buChar char="•"/>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marL="914400" lvl="1" indent="-457200">
              <a:buFont typeface="Arial" panose="020B0604020202020204"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Whether there are any painter who on an average used to use multiple colours in his paintings and whether there are any painter who on an average used to use flat colours throughout the painting?</a:t>
            </a:r>
          </a:p>
          <a:p>
            <a:pPr marL="914400" lvl="1" indent="-457200">
              <a:buFont typeface="Arial" panose="020B0604020202020204" pitchFamily="34" charset="0"/>
              <a:buChar char="•"/>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lvl="1" indent="-457200">
              <a:buFont typeface="Arial" panose="020B0604020202020204"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How the use of different colours had changed over the respective careers of the painters?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buFont typeface="Arial" panose="020B0604020202020204" pitchFamily="34" charset="0"/>
              <a:buChar char="•"/>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lvl="1"/>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914400" lvl="1" indent="-4572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lvl="1"/>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r>
              <a:rPr lang="en-IN" dirty="0"/>
              <a:t>	</a:t>
            </a:r>
          </a:p>
          <a:p>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58819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5" name="final_shiny_video">
            <a:hlinkClick r:id="" action="ppaction://media"/>
            <a:extLst>
              <a:ext uri="{FF2B5EF4-FFF2-40B4-BE49-F238E27FC236}">
                <a16:creationId xmlns:a16="http://schemas.microsoft.com/office/drawing/2014/main" id="{B409EEC1-972D-70A0-11CD-44D320D25B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9625" y="0"/>
            <a:ext cx="10341769" cy="6463606"/>
          </a:xfrm>
          <a:prstGeom prst="rect">
            <a:avLst/>
          </a:prstGeom>
        </p:spPr>
      </p:pic>
    </p:spTree>
    <p:extLst>
      <p:ext uri="{BB962C8B-B14F-4D97-AF65-F5344CB8AC3E}">
        <p14:creationId xmlns:p14="http://schemas.microsoft.com/office/powerpoint/2010/main" val="124574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{48FA13C0-BBA7-4D9B-B1D7-E64EC6782EBC}tf78479028_win32</Template>
  <TotalTime>2395</TotalTime>
  <Words>1041</Words>
  <Application>Microsoft Office PowerPoint</Application>
  <PresentationFormat>Widescreen</PresentationFormat>
  <Paragraphs>133</Paragraphs>
  <Slides>25</Slides>
  <Notes>4</Notes>
  <HiddenSlides>0</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25</vt:i4>
      </vt:variant>
    </vt:vector>
  </HeadingPairs>
  <TitlesOfParts>
    <vt:vector size="36" baseType="lpstr">
      <vt:lpstr>Arial</vt:lpstr>
      <vt:lpstr>Calibri</vt:lpstr>
      <vt:lpstr>Cambria Math</vt:lpstr>
      <vt:lpstr>Segoe UI</vt:lpstr>
      <vt:lpstr>Segoe UI Light</vt:lpstr>
      <vt:lpstr>Times New Roman</vt:lpstr>
      <vt:lpstr>Wingdings</vt:lpstr>
      <vt:lpstr>Balancing Act</vt:lpstr>
      <vt:lpstr>Wellspring</vt:lpstr>
      <vt:lpstr>Star of the show</vt:lpstr>
      <vt:lpstr>Amusements</vt:lpstr>
      <vt:lpstr>PANTONE® COLOR OF THE YEAR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PANTONE® COLOR OF THE YEAR 2022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PANTONE® COLOR OF THE YEAR 2022</dc:title>
  <dc:creator>Rohit Dutta</dc:creator>
  <cp:lastModifiedBy>Khyati Singh</cp:lastModifiedBy>
  <cp:revision>26</cp:revision>
  <dcterms:created xsi:type="dcterms:W3CDTF">2022-11-07T15:51:57Z</dcterms:created>
  <dcterms:modified xsi:type="dcterms:W3CDTF">2022-11-19T14:04:24Z</dcterms:modified>
</cp:coreProperties>
</file>